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68" r:id="rId15"/>
    <p:sldId id="271" r:id="rId16"/>
    <p:sldId id="272" r:id="rId17"/>
    <p:sldId id="273" r:id="rId18"/>
    <p:sldId id="274" r:id="rId19"/>
    <p:sldId id="276" r:id="rId20"/>
    <p:sldId id="277" r:id="rId21"/>
    <p:sldId id="275" r:id="rId22"/>
    <p:sldId id="278" r:id="rId23"/>
    <p:sldId id="279" r:id="rId24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4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75E86F6-0186-E4D6-1F36-6EEFFADFF8D6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CH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0713CFA-0BF4-391D-3121-82FE90567C80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CH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43F6847-B018-464F-B6D5-8BDE678661DB}" type="datetime1">
              <a:rPr lang="en-CH"/>
              <a:pPr lvl="0"/>
              <a:t>23/06/2022</a:t>
            </a:fld>
            <a:endParaRPr lang="en-CH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A7E5AF4A-7495-5E30-29C5-B3CCC1DE5C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12743CDD-CD7B-479E-97CB-D7B035B5F7B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1E1D73-036B-65C9-51E6-B34FA5925EA0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CH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9B7D5EA-1B36-587D-5603-18B6322D004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CH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A99BAA8-0FF9-4CBF-83E6-E93DD42E5486}" type="slidenum">
              <a:t>‹N°›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02852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E2D5241-4B29-F3ED-7577-C23252C1C9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A6F577B-2B49-F174-E3B7-5CDE7D6C55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911588-8676-4449-A84A-117D6931DC37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155A6EE-DC51-44E7-A521-6B6F4DD79110}" type="slidenum">
              <a:t>12</a:t>
            </a:fld>
            <a:endParaRPr lang="en-CH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C3EB25C-5E0E-4B94-19C0-74815562F3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3C8CF83-1534-7536-E0EC-D6100115493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471F65-7AB4-90B4-8B87-A5E2394B10B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376A1D7-2033-43F8-8280-45DCFAD1F012}" type="slidenum">
              <a:t>16</a:t>
            </a:fld>
            <a:endParaRPr lang="en-CH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58A462B-7692-2EC2-5420-9F7DD57EE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AE5BC6-0C43-1525-F50C-2153D5D778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88E1D7-8F1E-D2D0-306B-B8405B4D434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7FA847-C724-4DF4-8533-94A4CFFD5B3D}" type="slidenum">
              <a:t>19</a:t>
            </a:fld>
            <a:endParaRPr lang="en-CH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E7210C4-E130-D73B-7CD9-AB73C6493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3677CC0-825D-DB5D-E4B7-443B5AAE724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CEF4F95-0BB3-9162-5877-EF0620C26FEE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3F58107-1493-45AB-BF70-F435CC584173}" type="slidenum">
              <a:t>20</a:t>
            </a:fld>
            <a:endParaRPr lang="en-CH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E7210C4-E130-D73B-7CD9-AB73C6493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3677CC0-825D-DB5D-E4B7-443B5AAE724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CEF4F95-0BB3-9162-5877-EF0620C26FEE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3F58107-1493-45AB-BF70-F435CC584173}" type="slidenum">
              <a:t>22</a:t>
            </a:fld>
            <a:endParaRPr lang="en-CH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8335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E7210C4-E130-D73B-7CD9-AB73C6493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3677CC0-825D-DB5D-E4B7-443B5AAE724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CEF4F95-0BB3-9162-5877-EF0620C26FEE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3F58107-1493-45AB-BF70-F435CC584173}" type="slidenum">
              <a:t>23</a:t>
            </a:fld>
            <a:endParaRPr lang="en-CH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5600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45BEF1-4CCA-CFE0-258B-4A717EC77C5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fr-FR"/>
              <a:t>Modifiez le style du titre</a:t>
            </a:r>
            <a:endParaRPr lang="en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7C124E-7832-1355-7949-80A9330260D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Modifiez le style des sous-titres du masque</a:t>
            </a:r>
            <a:endParaRPr lang="en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B471DC-4798-6FA8-FB36-CB3EDB59F16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8EC08C-4D1C-4A7F-90CF-14618BD5A9BD}" type="datetime1">
              <a:rPr lang="en-CH"/>
              <a:pPr lvl="0"/>
              <a:t>23/06/2022</a:t>
            </a:fld>
            <a:endParaRPr lang="en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1B51C7-A349-CF51-8988-2BB26D47C02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74F1C6-7A4F-6300-FCBF-DF43524F7D6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373019-5474-4F77-B55E-B99302CB8BD4}" type="slidenum">
              <a:t>‹N°›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1529521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D48D7F-6301-7474-CE45-7C6CFA51CD1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80A181A-B15C-D54E-9F29-D4E3434F2256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C313DF-1B62-C79B-B9AC-9F8CCCE2E58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1F860C-E0E6-44A5-97A0-791C54C7329D}" type="datetime1">
              <a:rPr lang="en-CH"/>
              <a:pPr lvl="0"/>
              <a:t>23/06/2022</a:t>
            </a:fld>
            <a:endParaRPr lang="en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4E65D2-628D-7EF5-428D-629892F6C95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0A4D45-01AE-ED66-1855-17DA846779C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E8EB5AE-4B6D-4174-B43D-89E00190ACCF}" type="slidenum">
              <a:t>‹N°›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42048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8B7AA6E-4B88-2C13-A8A6-D5608B77B049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6A090E7-F5E9-44AF-9622-A4187742B71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E3AFD7-3BEE-62C0-6662-23209A13D7A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3ECD61-6A08-410E-BE97-DBE8529D5EA1}" type="datetime1">
              <a:rPr lang="en-CH"/>
              <a:pPr lvl="0"/>
              <a:t>23/06/2022</a:t>
            </a:fld>
            <a:endParaRPr lang="en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35799D-C341-2A6F-43C4-624E9F69235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2838E6-AFA7-36ED-656C-29DA2A323AB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DE25D7-0A36-41A1-B739-1A23B19C8604}" type="slidenum">
              <a:t>‹N°›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73051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835B60-FF4F-93AC-0700-5F528353B69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488B63-5D85-377F-AB35-7A28D9A38F0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EEE0D0-DF5E-18C1-1718-AC6A8B0E4B9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7D88B8-10BD-4B28-9DFB-0273E4ACAE49}" type="datetime1">
              <a:rPr lang="en-CH"/>
              <a:pPr lvl="0"/>
              <a:t>23/06/2022</a:t>
            </a:fld>
            <a:endParaRPr lang="en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E1BBEC-C531-6E2D-07A3-07830264CF9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D95D5D-182B-00C5-265A-38F55457BB7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903AA9-F8D8-4714-B5EE-BB62F9168CB8}" type="slidenum">
              <a:t>‹N°›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6309487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7FE340-A5BE-95A5-476E-56E2F0B458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fr-FR"/>
              <a:t>Modifiez le style du titre</a:t>
            </a:r>
            <a:endParaRPr lang="en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B850AD4-63E5-BF02-8CF1-04CE9A45A6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2CC6D7-2B59-74F7-A31C-2EF91A44D80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12F2D4-4D4D-4EF8-B993-E7F4DE16969E}" type="datetime1">
              <a:rPr lang="en-CH"/>
              <a:pPr lvl="0"/>
              <a:t>23/06/2022</a:t>
            </a:fld>
            <a:endParaRPr lang="en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EF9E76-03FA-9A6A-B87A-3D11865FF90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54FCEB-BD89-4F98-A5E4-14733FE2B51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D349E04-49B2-4542-9E1D-892AF27C8839}" type="slidenum">
              <a:t>‹N°›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38759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4E9627-BAB8-7DE8-C9C5-B5DF4E21E14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AF127C-86AD-270F-AA95-860AD5DCE8E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FD36B50-EF3D-481D-6EFB-EBC34B5926A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AB9717A-B9D7-A7B5-19B8-B279FD32296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FDE64D-4EC3-4F4A-827B-9BEB4C4A64D1}" type="datetime1">
              <a:rPr lang="en-CH"/>
              <a:pPr lvl="0"/>
              <a:t>23/06/2022</a:t>
            </a:fld>
            <a:endParaRPr lang="en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3693E81-E165-E958-2C7B-36016E817FA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0DB02BB-8725-CDED-A0AB-C9282855920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1FAE79-0713-4888-8194-10773C155289}" type="slidenum">
              <a:t>‹N°›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77111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B9733A-5C78-B2EF-54CA-823E591B53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7BEAFE1-6319-1F41-795D-60C9D827C3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1D504D7-9447-5227-F696-C47B0644C726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DB6BF1C-3B64-51A7-2354-0499E104895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5734EE4-CAE5-9386-1CD0-526B82C478A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8D835E0-DD44-0BEC-8A3B-52091910628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876ABE-8D96-4017-A512-5435FED30935}" type="datetime1">
              <a:rPr lang="en-CH"/>
              <a:pPr lvl="0"/>
              <a:t>23/06/2022</a:t>
            </a:fld>
            <a:endParaRPr lang="en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B6213C4-3BFB-14D1-31DB-A63DF3825FB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5ED1CFE-F40F-29A3-3BA1-9EC996E4C80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78C20F-BF1E-4A4A-9617-9E80FC469641}" type="slidenum">
              <a:t>‹N°›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6048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5E1E97-F7BA-37EF-B7B0-EEADED9B6E3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4D294FA-74C9-C472-B562-6EFDBDC2950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222C96-085D-4CCB-8386-5C65F9F26F80}" type="datetime1">
              <a:rPr lang="en-CH"/>
              <a:pPr lvl="0"/>
              <a:t>23/06/2022</a:t>
            </a:fld>
            <a:endParaRPr lang="en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2DCAA55-977E-F8E3-D962-036B756B40B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E07B12-2BC4-4397-918A-2234E176F73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D5EF12-7D65-449B-9725-527DDD64EBF5}" type="slidenum">
              <a:t>‹N°›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31718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7D9923B-36C7-BDCF-8BF7-4A101555CE0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DD62E71-E170-4F91-8E95-27550044942F}" type="datetime1">
              <a:rPr lang="en-CH"/>
              <a:pPr lvl="0"/>
              <a:t>23/06/2022</a:t>
            </a:fld>
            <a:endParaRPr lang="en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029DCE5-919D-9A71-738F-64FB77F1141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31823E-145D-F0FB-6E3C-8E5C49662BE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F3DFEE-9F6F-4150-9FB8-AA6C60A8A1B0}" type="slidenum">
              <a:t>‹N°›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33223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76C7E7-BB57-95F4-3CD0-60A5BABC1B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  <a:endParaRPr lang="en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AB7A04-45DA-E2DE-F988-84D856EE7A4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815BC8D-E6D9-4FCD-B7A6-9B81066A476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01D44FD-9768-85E9-18BA-212F9A271FB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AC95F0-7860-423D-895A-F32CAE185C90}" type="datetime1">
              <a:rPr lang="en-CH"/>
              <a:pPr lvl="0"/>
              <a:t>23/06/2022</a:t>
            </a:fld>
            <a:endParaRPr lang="en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47C76C5-4842-4738-0682-E566CB94EB0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D42B21-21EC-2F93-3EC8-6D1427DB4C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7A7124-F6C0-496D-AFAF-DAEA1F0F4700}" type="slidenum">
              <a:t>‹N°›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5820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646246-1791-99A4-49DD-3F577D6D33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  <a:endParaRPr lang="en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356CE16-43B8-505E-CF90-8D25333FD86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CH" sz="3200"/>
            </a:lvl1pPr>
          </a:lstStyle>
          <a:p>
            <a:pPr lvl="0"/>
            <a:endParaRPr lang="en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9E02309-8437-03B2-2C0A-58D5BF758ED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F9E1566-B17D-BC4F-78D2-A52946DA170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868F25E-E3CD-44BE-967F-B3CB0DA1501A}" type="datetime1">
              <a:rPr lang="en-CH"/>
              <a:pPr lvl="0"/>
              <a:t>23/06/2022</a:t>
            </a:fld>
            <a:endParaRPr lang="en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EE22A8-41DD-F9E0-8511-3E22EEC5FCE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B1089DD-E045-8933-72DB-C1F7EDB67FB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9E6CF3-2F6C-4BF7-ABEA-BE2A06090912}" type="slidenum">
              <a:t>‹N°›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27828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C162969-8504-FF10-5940-42A6DAB09A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  <a:endParaRPr lang="en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994CCB-BF52-79B2-4A95-50B45C72BF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CE7B92-6DDE-4A40-59EF-B1668B87638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CH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5F0B1AED-5B7F-4CEA-973F-945953D6B21D}" type="datetime1">
              <a:rPr lang="en-CH"/>
              <a:pPr lvl="0"/>
              <a:t>23/06/2022</a:t>
            </a:fld>
            <a:endParaRPr lang="en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205B67-44C3-E0AC-F71B-EBD66F434F1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CH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0DD6FE-7F28-D179-5242-A5451889E7B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CH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3A5C8F42-00AA-4554-9350-FC374DE86FA4}" type="slidenum">
              <a:t>‹N°›</a:t>
            </a:fld>
            <a:endParaRPr lang="en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fr-FR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ransparent padlock">
            <a:extLst>
              <a:ext uri="{FF2B5EF4-FFF2-40B4-BE49-F238E27FC236}">
                <a16:creationId xmlns:a16="http://schemas.microsoft.com/office/drawing/2014/main" id="{7D84C550-B386-A51F-0BC9-0A6929511B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20" r="-1" b="-1"/>
          <a:stretch>
            <a:fillRect/>
          </a:stretch>
        </p:blipFill>
        <p:spPr>
          <a:xfrm>
            <a:off x="18" y="0"/>
            <a:ext cx="12188933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1B7D7E0E-EF84-F472-9C54-FB25A7D45A5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43463" y="2326343"/>
            <a:ext cx="4822765" cy="2227368"/>
          </a:xfrm>
        </p:spPr>
        <p:txBody>
          <a:bodyPr>
            <a:noAutofit/>
          </a:bodyPr>
          <a:lstStyle/>
          <a:p>
            <a:pPr lvl="0"/>
            <a:r>
              <a:rPr lang="en-GB" sz="5400" b="1"/>
              <a:t>Multimedia security and privacy</a:t>
            </a:r>
            <a:endParaRPr lang="en-CH" sz="5400" b="1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955F0D7E-1EBE-5871-325B-9D39631CD91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3463" y="4670243"/>
            <a:ext cx="3685068" cy="914400"/>
          </a:xfrm>
        </p:spPr>
        <p:txBody>
          <a:bodyPr/>
          <a:lstStyle/>
          <a:p>
            <a:pPr lvl="0"/>
            <a:r>
              <a:rPr lang="en-GB" b="1"/>
              <a:t>Section 2</a:t>
            </a:r>
            <a:endParaRPr lang="en-CH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424606-F953-9F99-E578-4BA1703902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(2.3)</a:t>
            </a:r>
            <a:endParaRPr lang="en-CH" sz="2800">
              <a:solidFill>
                <a:srgbClr val="4472C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B62BD7F1-2F7F-5D9E-72E8-E6B3B0CA816B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1104896" y="558140"/>
                <a:ext cx="9982193" cy="4707696"/>
              </a:xfrm>
            </p:spPr>
            <p:txBody>
              <a:bodyPr/>
              <a:lstStyle/>
              <a:p>
                <a:pPr lvl="0"/>
                <a:r>
                  <a:rPr lang="en-GB" sz="2000" dirty="0"/>
                  <a:t>But what is h() doing exactly ?</a:t>
                </a:r>
              </a:p>
              <a:p>
                <a:pPr marL="914400" lvl="1" indent="-457200">
                  <a:buFont typeface="Calibri Light"/>
                  <a:buAutoNum type="arabicPeriod"/>
                </a:pPr>
                <a:r>
                  <a:rPr lang="en-GB" sz="2000" dirty="0"/>
                  <a:t>Vectorize input X</a:t>
                </a:r>
              </a:p>
              <a:p>
                <a:pPr marL="914400" lvl="1" indent="-457200">
                  <a:buFont typeface="Calibri Light"/>
                  <a:buAutoNum type="arabicPeriod"/>
                </a:pPr>
                <a:r>
                  <a:rPr lang="en-GB" sz="2000" dirty="0"/>
                  <a:t>Compute matrix W</a:t>
                </a:r>
              </a:p>
              <a:p>
                <a:pPr marL="914400" lvl="1" indent="-457200">
                  <a:buFont typeface="Calibri Light"/>
                  <a:buAutoNum type="arabicPeriod"/>
                </a:pPr>
                <a:r>
                  <a:rPr lang="en-GB" sz="2000" dirty="0"/>
                  <a:t>Compute: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H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CH" sz="20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H" sz="20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a:rPr lang="en-CH" sz="2000">
                            <a:latin typeface="Cambria Math" panose="02040503050406030204" pitchFamily="18" charset="0"/>
                          </a:rPr>
                          <m:t>~</m:t>
                        </m:r>
                      </m:sup>
                    </m:sSubSup>
                    <m:r>
                      <a:rPr lang="en-CH" sz="200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CH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CH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CH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CH" sz="200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CH" sz="20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GB" sz="2000" dirty="0"/>
              </a:p>
              <a:p>
                <a:pPr marL="914400" lvl="1" indent="-457200">
                  <a:buFont typeface="Calibri Light"/>
                  <a:buAutoNum type="arabicPeriod"/>
                </a:pPr>
                <a:r>
                  <a:rPr lang="en-GB" sz="2000" dirty="0"/>
                  <a:t>Turn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H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CH" sz="20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H" sz="20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a:rPr lang="en-CH" sz="2000">
                            <a:latin typeface="Cambria Math" panose="02040503050406030204" pitchFamily="18" charset="0"/>
                          </a:rPr>
                          <m:t>~</m:t>
                        </m:r>
                      </m:sup>
                    </m:sSubSup>
                  </m:oMath>
                </a14:m>
                <a:r>
                  <a:rPr lang="en-GB" sz="2000" dirty="0"/>
                  <a:t> into a 1 or a 0 (binarization)</a:t>
                </a:r>
              </a:p>
              <a:p>
                <a:pPr marL="914400" lvl="1" indent="-457200">
                  <a:buFont typeface="Calibri Light"/>
                  <a:buAutoNum type="arabicPeriod"/>
                </a:pPr>
                <a:endParaRPr lang="en-GB" sz="2200" dirty="0"/>
              </a:p>
              <a:p>
                <a:pPr lvl="0"/>
                <a:endParaRPr lang="en-GB" dirty="0"/>
              </a:p>
              <a:p>
                <a:pPr lvl="0"/>
                <a:endParaRPr lang="en-GB" dirty="0"/>
              </a:p>
              <a:p>
                <a:pPr lvl="0"/>
                <a:endParaRPr lang="en-GB" dirty="0"/>
              </a:p>
              <a:p>
                <a:pPr lvl="0"/>
                <a:endParaRPr lang="en-GB" dirty="0"/>
              </a:p>
              <a:p>
                <a:pPr lvl="0"/>
                <a:endParaRPr lang="en-GB" dirty="0"/>
              </a:p>
              <a:p>
                <a:pPr lvl="0"/>
                <a:endParaRPr lang="en-GB" dirty="0"/>
              </a:p>
              <a:p>
                <a:pPr lvl="0"/>
                <a:endParaRPr lang="en-GB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B62BD7F1-2F7F-5D9E-72E8-E6B3B0CA816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896" y="558140"/>
                <a:ext cx="9982193" cy="4707696"/>
              </a:xfrm>
              <a:blipFill>
                <a:blip r:embed="rId2"/>
                <a:stretch>
                  <a:fillRect l="-549" t="-142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5">
            <a:extLst>
              <a:ext uri="{FF2B5EF4-FFF2-40B4-BE49-F238E27FC236}">
                <a16:creationId xmlns:a16="http://schemas.microsoft.com/office/drawing/2014/main" id="{5008AB39-16D6-B9F7-64D0-BDE2045BD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443" y="2911989"/>
            <a:ext cx="7063118" cy="274944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6752E0-C8D8-B37B-601F-6DFEA648D2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(2.3)</a:t>
            </a:r>
            <a:endParaRPr lang="en-CH" sz="2800">
              <a:solidFill>
                <a:srgbClr val="4472C4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1C7BF3-62D4-BF6B-5C6D-262C062D36F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4896" y="558140"/>
            <a:ext cx="9982193" cy="4707696"/>
          </a:xfrm>
        </p:spPr>
        <p:txBody>
          <a:bodyPr/>
          <a:lstStyle/>
          <a:p>
            <a:pPr lvl="0"/>
            <a:r>
              <a:rPr lang="en-GB" sz="2000"/>
              <a:t>Projection:</a:t>
            </a:r>
          </a:p>
          <a:p>
            <a:pPr lvl="0"/>
            <a:endParaRPr lang="en-GB" sz="2000"/>
          </a:p>
          <a:p>
            <a:pPr lvl="0"/>
            <a:endParaRPr lang="en-GB" sz="2000"/>
          </a:p>
          <a:p>
            <a:pPr lvl="0"/>
            <a:endParaRPr lang="en-GB" sz="2000"/>
          </a:p>
          <a:p>
            <a:pPr lvl="0"/>
            <a:endParaRPr lang="en-GB" sz="2000"/>
          </a:p>
          <a:p>
            <a:pPr lvl="0"/>
            <a:endParaRPr lang="en-GB" sz="2000"/>
          </a:p>
          <a:p>
            <a:pPr lvl="0"/>
            <a:endParaRPr lang="en-GB" sz="2000"/>
          </a:p>
          <a:p>
            <a:pPr lvl="0"/>
            <a:r>
              <a:rPr lang="en-GB" sz="2000"/>
              <a:t>Binarization:</a:t>
            </a:r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BF427870-D652-A44A-618E-4E13DA63C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68" y="1032513"/>
            <a:ext cx="7702869" cy="21731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7">
            <a:extLst>
              <a:ext uri="{FF2B5EF4-FFF2-40B4-BE49-F238E27FC236}">
                <a16:creationId xmlns:a16="http://schemas.microsoft.com/office/drawing/2014/main" id="{C06FDB01-BEA9-D7FA-AB3C-E84909695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896" y="4067178"/>
            <a:ext cx="5924553" cy="2152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9">
            <a:extLst>
              <a:ext uri="{FF2B5EF4-FFF2-40B4-BE49-F238E27FC236}">
                <a16:creationId xmlns:a16="http://schemas.microsoft.com/office/drawing/2014/main" id="{D6FFC017-21B6-8990-BBE1-1EEC1A865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918" y="4187193"/>
            <a:ext cx="2990846" cy="16383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5BA1AD-2BDC-0747-FB4E-02FB890AC9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(2.3)</a:t>
            </a:r>
            <a:endParaRPr lang="en-CH" sz="2800">
              <a:solidFill>
                <a:srgbClr val="4472C4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7B6052-AE19-F315-5864-04C8E5AA6CB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4896" y="742291"/>
            <a:ext cx="9982193" cy="4364376"/>
          </a:xfrm>
        </p:spPr>
        <p:txBody>
          <a:bodyPr/>
          <a:lstStyle/>
          <a:p>
            <a:pPr lvl="0"/>
            <a:r>
              <a:rPr lang="en-GB" sz="2000" dirty="0"/>
              <a:t>How do we compute matrix W ?</a:t>
            </a:r>
          </a:p>
          <a:p>
            <a:pPr marL="457200" lvl="1" indent="0">
              <a:buNone/>
            </a:pPr>
            <a:r>
              <a:rPr lang="en-GB" sz="2000" dirty="0"/>
              <a:t>There are 2 possibilities, it is either handcrafted (HC), or machine learning (ML)</a:t>
            </a:r>
          </a:p>
          <a:p>
            <a:pPr lvl="0"/>
            <a:endParaRPr lang="en-GB" sz="2600" dirty="0"/>
          </a:p>
          <a:p>
            <a:pPr lvl="0"/>
            <a:r>
              <a:rPr lang="en-GB" sz="2000" dirty="0"/>
              <a:t>HC uses a secret key k, that it uses as a seed to generate random values for W, whoever has access to the key k, can compute the same matrix W</a:t>
            </a:r>
          </a:p>
          <a:p>
            <a:pPr marL="0" lvl="0" indent="0">
              <a:buNone/>
            </a:pPr>
            <a:endParaRPr lang="en-GB" sz="2600" dirty="0"/>
          </a:p>
          <a:p>
            <a:pPr lvl="0"/>
            <a:r>
              <a:rPr lang="en-GB" sz="2000" dirty="0"/>
              <a:t>ML uses machine learning algorithms to create the perfect matrix W, no key required</a:t>
            </a:r>
          </a:p>
          <a:p>
            <a:pPr marL="0" lvl="0" indent="0">
              <a:buNone/>
            </a:pPr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4DE276C5-4696-12BF-A244-2AADF603E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70" y="4301273"/>
            <a:ext cx="5525856" cy="213548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A73914-A134-502B-DCCA-A8BC1310A5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(2.3)</a:t>
            </a:r>
            <a:endParaRPr lang="en-CH" sz="2800">
              <a:solidFill>
                <a:srgbClr val="4472C4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D38694-CDC8-7C34-E816-B8DDBB733D4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4896" y="1536438"/>
            <a:ext cx="9982193" cy="4074749"/>
          </a:xfrm>
        </p:spPr>
        <p:txBody>
          <a:bodyPr/>
          <a:lstStyle/>
          <a:p>
            <a:pPr lvl="0"/>
            <a:r>
              <a:rPr lang="en-GB" sz="2000" dirty="0"/>
              <a:t>One question remains, which FP model is better ? </a:t>
            </a:r>
          </a:p>
          <a:p>
            <a:pPr lvl="1">
              <a:buFont typeface="Wingdings" pitchFamily="2"/>
              <a:buChar char="Ø"/>
            </a:pPr>
            <a:r>
              <a:rPr lang="en-GB" sz="2000" dirty="0"/>
              <a:t>ML offers more robustness to geometrical operations/compression on X</a:t>
            </a:r>
          </a:p>
          <a:p>
            <a:pPr lvl="1">
              <a:buFont typeface="Wingdings" pitchFamily="2"/>
              <a:buChar char="Ø"/>
            </a:pPr>
            <a:r>
              <a:rPr lang="en-GB" sz="2000" dirty="0"/>
              <a:t>ML needs training time to create a perfect encoder</a:t>
            </a:r>
          </a:p>
          <a:p>
            <a:pPr lvl="1">
              <a:buFont typeface="Wingdings" pitchFamily="2"/>
              <a:buChar char="Ø"/>
            </a:pPr>
            <a:r>
              <a:rPr lang="en-GB" sz="2000" dirty="0"/>
              <a:t>ML is fully data dependant, meaning an attacker that has access to the data, can train his own model, and have a decoder</a:t>
            </a:r>
          </a:p>
          <a:p>
            <a:pPr marL="457200" lvl="1" indent="0">
              <a:buNone/>
            </a:pPr>
            <a:endParaRPr lang="en-GB" sz="2200" dirty="0"/>
          </a:p>
          <a:p>
            <a:pPr marL="457200" lvl="1" indent="0">
              <a:buNone/>
            </a:pPr>
            <a:endParaRPr lang="en-GB" sz="2200" dirty="0"/>
          </a:p>
          <a:p>
            <a:pPr lvl="0"/>
            <a:r>
              <a:rPr lang="en-GB" sz="2400" dirty="0"/>
              <a:t>Both can be used, depending on the application one might be more appropriate!</a:t>
            </a:r>
          </a:p>
          <a:p>
            <a:pPr lvl="1">
              <a:buFont typeface="Wingdings" pitchFamily="2"/>
              <a:buChar char="Ø"/>
            </a:pPr>
            <a:endParaRPr lang="en-GB" sz="2200" dirty="0"/>
          </a:p>
          <a:p>
            <a:pPr marL="457200" lvl="1" indent="0">
              <a:buNone/>
            </a:pPr>
            <a:endParaRPr lang="en-GB" sz="2200" dirty="0"/>
          </a:p>
          <a:p>
            <a:pPr marL="0" lvl="0" indent="0">
              <a:buNone/>
            </a:pPr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38CC8C-AEBD-965F-9180-A018824879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796" y="209964"/>
            <a:ext cx="9982203" cy="971632"/>
          </a:xfrm>
        </p:spPr>
        <p:txBody>
          <a:bodyPr anchor="t"/>
          <a:lstStyle/>
          <a:p>
            <a:pPr lvl="0"/>
            <a:r>
              <a:rPr lang="en-GB" sz="2800" dirty="0">
                <a:solidFill>
                  <a:srgbClr val="4472C4"/>
                </a:solidFill>
              </a:rPr>
              <a:t>(2.4) Explain the statistics of coefficients under random projections used in content fingerprinting. Properties.</a:t>
            </a:r>
            <a:endParaRPr lang="en-CH" sz="2800" dirty="0">
              <a:solidFill>
                <a:srgbClr val="4472C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4">
                <a:extLst>
                  <a:ext uri="{FF2B5EF4-FFF2-40B4-BE49-F238E27FC236}">
                    <a16:creationId xmlns:a16="http://schemas.microsoft.com/office/drawing/2014/main" id="{78DDF94D-F610-DEF7-C4EF-BB1FD24D5B94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614282"/>
                <a:ext cx="10515600" cy="4351336"/>
              </a:xfrm>
            </p:spPr>
            <p:txBody>
              <a:bodyPr/>
              <a:lstStyle/>
              <a:p>
                <a:pPr marL="914400" lvl="1" indent="-457200">
                  <a:buFont typeface="Calibri Light"/>
                  <a:buAutoNum type="arabicPeriod"/>
                </a:pPr>
                <a:r>
                  <a:rPr lang="en-GB" sz="1800" dirty="0"/>
                  <a:t>Vectorize input X</a:t>
                </a:r>
              </a:p>
              <a:p>
                <a:pPr marL="914400" lvl="1" indent="-457200">
                  <a:buFont typeface="Calibri Light"/>
                  <a:buAutoNum type="arabicPeriod"/>
                </a:pPr>
                <a:r>
                  <a:rPr lang="en-GB" sz="1800" dirty="0"/>
                  <a:t>Compute matrix W</a:t>
                </a:r>
              </a:p>
              <a:p>
                <a:pPr marL="914400" lvl="1" indent="-457200">
                  <a:buFont typeface="Calibri Light"/>
                  <a:buAutoNum type="arabicPeriod"/>
                </a:pPr>
                <a:r>
                  <a:rPr lang="en-GB" sz="1800" dirty="0"/>
                  <a:t>Compute: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H" sz="1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CH" sz="18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H" sz="18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a:rPr lang="en-CH" sz="1800">
                            <a:latin typeface="Cambria Math" panose="02040503050406030204" pitchFamily="18" charset="0"/>
                          </a:rPr>
                          <m:t>~</m:t>
                        </m:r>
                      </m:sup>
                    </m:sSubSup>
                    <m:r>
                      <a:rPr lang="en-CH" sz="180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CH" sz="1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CH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CH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CH" sz="180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CH" sz="18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GB" sz="1800" dirty="0"/>
              </a:p>
              <a:p>
                <a:pPr marL="914400" lvl="1" indent="-457200">
                  <a:buFont typeface="Calibri Light"/>
                  <a:buAutoNum type="arabicPeriod"/>
                </a:pPr>
                <a:r>
                  <a:rPr lang="en-GB" sz="1800" dirty="0"/>
                  <a:t>Turn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H" sz="1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CH" sz="18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H" sz="18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a:rPr lang="en-CH" sz="1800">
                            <a:latin typeface="Cambria Math" panose="02040503050406030204" pitchFamily="18" charset="0"/>
                          </a:rPr>
                          <m:t>~</m:t>
                        </m:r>
                      </m:sup>
                    </m:sSubSup>
                  </m:oMath>
                </a14:m>
                <a:r>
                  <a:rPr lang="en-GB" sz="1800" dirty="0"/>
                  <a:t> into a 1 or a 0 (binarization)</a:t>
                </a:r>
              </a:p>
              <a:p>
                <a:pPr lvl="0"/>
                <a:endParaRPr lang="en-CH" dirty="0"/>
              </a:p>
            </p:txBody>
          </p:sp>
        </mc:Choice>
        <mc:Fallback xmlns="">
          <p:sp>
            <p:nvSpPr>
              <p:cNvPr id="3" name="Espace réservé du contenu 4">
                <a:extLst>
                  <a:ext uri="{FF2B5EF4-FFF2-40B4-BE49-F238E27FC236}">
                    <a16:creationId xmlns:a16="http://schemas.microsoft.com/office/drawing/2014/main" id="{78DDF94D-F610-DEF7-C4EF-BB1FD24D5B9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282"/>
                <a:ext cx="10515600" cy="4351336"/>
              </a:xfrm>
              <a:blipFill>
                <a:blip r:embed="rId2"/>
                <a:stretch>
                  <a:fillRect t="-140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7">
            <a:extLst>
              <a:ext uri="{FF2B5EF4-FFF2-40B4-BE49-F238E27FC236}">
                <a16:creationId xmlns:a16="http://schemas.microsoft.com/office/drawing/2014/main" id="{A6293CD1-DA79-E3BC-0E40-AAA03AD57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443" y="3643509"/>
            <a:ext cx="7063118" cy="274944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E7663A-1111-EF54-3A62-5AF0E0DA4A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(2.4)</a:t>
            </a:r>
            <a:endParaRPr lang="en-CH" sz="2800">
              <a:solidFill>
                <a:srgbClr val="4472C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C839D70-6B09-9BB9-BB43-86A669061274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1104896" y="958684"/>
                <a:ext cx="9982193" cy="5426872"/>
              </a:xfrm>
            </p:spPr>
            <p:txBody>
              <a:bodyPr/>
              <a:lstStyle/>
              <a:p>
                <a:pPr lvl="0"/>
                <a:r>
                  <a:rPr lang="en-GB" sz="2000" dirty="0"/>
                  <a:t>It is impossible to know the statistical distribution of X</a:t>
                </a:r>
              </a:p>
              <a:p>
                <a:pPr lvl="0"/>
                <a:r>
                  <a:rPr lang="en-GB" sz="2000" dirty="0"/>
                  <a:t>However it is very possible to know the statistical distribution of </a:t>
                </a:r>
                <a:r>
                  <a:rPr lang="en-GB" sz="2000" dirty="0" err="1"/>
                  <a:t>bx</a:t>
                </a:r>
                <a:r>
                  <a:rPr lang="en-GB" sz="2000" dirty="0"/>
                  <a:t>!</a:t>
                </a:r>
              </a:p>
              <a:p>
                <a:pPr lvl="0"/>
                <a:r>
                  <a:rPr lang="en-GB" sz="2000" dirty="0"/>
                  <a:t>Let’s do it:</a:t>
                </a:r>
              </a:p>
              <a:p>
                <a:pPr lvl="1"/>
                <a:r>
                  <a:rPr lang="en-GB" sz="1800" dirty="0"/>
                  <a:t>First of we have to understand that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800" dirty="0"/>
                  <a:t> is statistically independent from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GB" sz="1800" dirty="0"/>
                  <a:t>, even though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GB" sz="1800" dirty="0"/>
                  <a:t> are dependant, this is because the multiplication =&gt;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CH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CH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800" dirty="0"/>
                  <a:t>, will make them independent</a:t>
                </a:r>
              </a:p>
              <a:p>
                <a:pPr lvl="1"/>
                <a:r>
                  <a:rPr lang="en-GB" sz="1800" dirty="0"/>
                  <a:t>When we add multiple independent variables, the result is a gaussian of mean 0!</a:t>
                </a:r>
              </a:p>
              <a:p>
                <a:pPr lvl="1"/>
                <a:endParaRPr lang="en-GB" sz="1800" dirty="0"/>
              </a:p>
              <a:p>
                <a:pPr lvl="1"/>
                <a:endParaRPr lang="en-GB" sz="1800" dirty="0"/>
              </a:p>
              <a:p>
                <a:pPr lvl="1"/>
                <a:endParaRPr lang="en-GB" sz="1800" dirty="0"/>
              </a:p>
              <a:p>
                <a:pPr marL="457200" lvl="1" indent="0">
                  <a:buNone/>
                </a:pPr>
                <a:endParaRPr lang="en-GB" sz="1800" dirty="0"/>
              </a:p>
              <a:p>
                <a:pPr lvl="1"/>
                <a:endParaRPr lang="en-GB" sz="1800" dirty="0"/>
              </a:p>
              <a:p>
                <a:pPr lvl="1"/>
                <a:r>
                  <a:rPr lang="en-GB" sz="1800" dirty="0"/>
                  <a:t>Because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H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a:rPr lang="en-CH">
                            <a:latin typeface="Cambria Math" panose="02040503050406030204" pitchFamily="18" charset="0"/>
                          </a:rPr>
                          <m:t>~</m:t>
                        </m:r>
                      </m:sup>
                    </m:sSubSup>
                  </m:oMath>
                </a14:m>
                <a:r>
                  <a:rPr lang="en-GB" sz="1800" dirty="0"/>
                  <a:t> is gaussian of mean 0, it means that </a:t>
                </a:r>
                <a:r>
                  <a:rPr lang="en-GB" sz="1800" dirty="0" err="1"/>
                  <a:t>bx</a:t>
                </a:r>
                <a:r>
                  <a:rPr lang="en-GB" sz="1800" dirty="0"/>
                  <a:t> is of maximum entropy                                         (if we choose the threshold correctly)! </a:t>
                </a:r>
              </a:p>
              <a:p>
                <a:pPr marL="0" lvl="0" indent="0">
                  <a:buNone/>
                </a:pPr>
                <a:endParaRPr lang="en-GB" dirty="0"/>
              </a:p>
              <a:p>
                <a:pPr lvl="0"/>
                <a:endParaRPr lang="en-GB" dirty="0"/>
              </a:p>
              <a:p>
                <a:pPr lvl="0"/>
                <a:endParaRPr lang="en-GB" dirty="0"/>
              </a:p>
              <a:p>
                <a:pPr lvl="0"/>
                <a:endParaRPr lang="en-GB" dirty="0"/>
              </a:p>
              <a:p>
                <a:pPr lvl="0"/>
                <a:endParaRPr lang="en-GB" dirty="0"/>
              </a:p>
              <a:p>
                <a:pPr lvl="0"/>
                <a:endParaRPr lang="en-GB" dirty="0"/>
              </a:p>
              <a:p>
                <a:pPr lvl="0"/>
                <a:endParaRPr lang="en-GB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C839D70-6B09-9BB9-BB43-86A66906127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896" y="958684"/>
                <a:ext cx="9982193" cy="5426872"/>
              </a:xfrm>
              <a:blipFill>
                <a:blip r:embed="rId2"/>
                <a:stretch>
                  <a:fillRect l="-549" t="-1124" r="-91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4">
            <a:extLst>
              <a:ext uri="{FF2B5EF4-FFF2-40B4-BE49-F238E27FC236}">
                <a16:creationId xmlns:a16="http://schemas.microsoft.com/office/drawing/2014/main" id="{03AE430F-5FF1-1B9E-8B20-8C1EE8AF7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516" y="3429000"/>
            <a:ext cx="4746952" cy="13054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6">
            <a:extLst>
              <a:ext uri="{FF2B5EF4-FFF2-40B4-BE49-F238E27FC236}">
                <a16:creationId xmlns:a16="http://schemas.microsoft.com/office/drawing/2014/main" id="{D1933F71-6846-D548-F395-B2245625D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0247" y="4728206"/>
            <a:ext cx="2057400" cy="165735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8BEB8C-3A32-1760-8395-C2E2A0C686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(2.4)</a:t>
            </a:r>
            <a:endParaRPr lang="en-CH" sz="2800">
              <a:solidFill>
                <a:srgbClr val="4472C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8B25CDF-C18F-6915-A977-A86EF4EA1C89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1104896" y="670556"/>
                <a:ext cx="9982193" cy="5966615"/>
              </a:xfrm>
            </p:spPr>
            <p:txBody>
              <a:bodyPr/>
              <a:lstStyle/>
              <a:p>
                <a:pPr lvl="1"/>
                <a:r>
                  <a:rPr lang="en-GB" sz="1800" dirty="0"/>
                  <a:t>Because </a:t>
                </a:r>
                <a14:m>
                  <m:oMath xmlns:m="http://schemas.openxmlformats.org/officeDocument/2006/math">
                    <m:r>
                      <a:rPr lang="en-CH" sz="1800" i="1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CH" sz="1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H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800" dirty="0"/>
                  <a:t> and </a:t>
                </a:r>
                <a14:m>
                  <m:oMath xmlns:m="http://schemas.openxmlformats.org/officeDocument/2006/math">
                    <m:r>
                      <a:rPr lang="en-CH" sz="1800" i="1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CH" sz="1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H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sz="180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GB" sz="1800" dirty="0"/>
                  <a:t>, we can compute the probability of error Pb, between two different binary strings</a:t>
                </a:r>
              </a:p>
              <a:p>
                <a:pPr lvl="1"/>
                <a:endParaRPr lang="en-GB" sz="1800" dirty="0"/>
              </a:p>
              <a:p>
                <a:pPr lvl="1"/>
                <a:endParaRPr lang="en-GB" sz="1800" dirty="0"/>
              </a:p>
              <a:p>
                <a:pPr lvl="1"/>
                <a:endParaRPr lang="en-GB" sz="1800" dirty="0"/>
              </a:p>
              <a:p>
                <a:pPr lvl="1"/>
                <a:endParaRPr lang="en-GB" sz="1800" dirty="0"/>
              </a:p>
              <a:p>
                <a:pPr lvl="1"/>
                <a:endParaRPr lang="en-GB" sz="1800" dirty="0"/>
              </a:p>
              <a:p>
                <a:pPr lvl="1"/>
                <a:endParaRPr lang="en-GB" sz="1800" dirty="0"/>
              </a:p>
              <a:p>
                <a:pPr lvl="1"/>
                <a:endParaRPr lang="en-GB" sz="1800" dirty="0"/>
              </a:p>
              <a:p>
                <a:pPr lvl="1"/>
                <a:r>
                  <a:rPr lang="en-GB" sz="1800" dirty="0"/>
                  <a:t>There are L independent events, and at each attempt there is a probability Pb of flip. This is a Binomial distribution!</a:t>
                </a:r>
              </a:p>
              <a:p>
                <a:pPr lvl="1"/>
                <a:r>
                  <a:rPr lang="en-GB" sz="1800" dirty="0"/>
                  <a:t>From here we can compute expectancy and variance</a:t>
                </a:r>
              </a:p>
              <a:p>
                <a:pPr lvl="1"/>
                <a:endParaRPr lang="en-GB" sz="1800" dirty="0"/>
              </a:p>
              <a:p>
                <a:pPr lvl="1"/>
                <a:endParaRPr lang="en-GB" sz="1800" dirty="0"/>
              </a:p>
              <a:p>
                <a:pPr lvl="1"/>
                <a:endParaRPr lang="en-GB" sz="1800" dirty="0"/>
              </a:p>
              <a:p>
                <a:pPr lvl="1"/>
                <a:endParaRPr lang="en-GB" sz="1800" dirty="0"/>
              </a:p>
              <a:p>
                <a:pPr lvl="1"/>
                <a:endParaRPr lang="en-GB" sz="1800" dirty="0"/>
              </a:p>
              <a:p>
                <a:pPr lvl="1"/>
                <a:r>
                  <a:rPr lang="en-GB" sz="1800" dirty="0"/>
                  <a:t>With L large enough, our binomial distribution will be gaussian shaped (symmetrical). Which also means we can easily compute Pm and Pfa</a:t>
                </a:r>
              </a:p>
              <a:p>
                <a:pPr lvl="1"/>
                <a:endParaRPr lang="en-GB" sz="1800" dirty="0"/>
              </a:p>
              <a:p>
                <a:pPr lvl="1"/>
                <a:endParaRPr lang="en-GB" sz="1800" dirty="0"/>
              </a:p>
              <a:p>
                <a:pPr lvl="1"/>
                <a:endParaRPr lang="en-GB" sz="1800" dirty="0"/>
              </a:p>
              <a:p>
                <a:pPr lvl="1"/>
                <a:endParaRPr lang="en-GB" sz="1800" dirty="0"/>
              </a:p>
              <a:p>
                <a:pPr lvl="1"/>
                <a:endParaRPr lang="en-GB" sz="1800" dirty="0"/>
              </a:p>
              <a:p>
                <a:pPr lvl="1"/>
                <a:endParaRPr lang="en-GB" sz="1800" dirty="0"/>
              </a:p>
              <a:p>
                <a:pPr marL="457200" lvl="1" indent="0">
                  <a:buNone/>
                </a:pPr>
                <a:endParaRPr lang="en-GB" sz="2200" dirty="0"/>
              </a:p>
              <a:p>
                <a:pPr marL="0" lvl="0" indent="0">
                  <a:buNone/>
                </a:pPr>
                <a:endParaRPr lang="en-GB" dirty="0"/>
              </a:p>
              <a:p>
                <a:pPr lvl="0"/>
                <a:endParaRPr lang="en-GB" dirty="0"/>
              </a:p>
              <a:p>
                <a:pPr lvl="0"/>
                <a:endParaRPr lang="en-GB" dirty="0"/>
              </a:p>
              <a:p>
                <a:pPr lvl="0"/>
                <a:endParaRPr lang="en-GB" dirty="0"/>
              </a:p>
              <a:p>
                <a:pPr lvl="0"/>
                <a:endParaRPr lang="en-GB" dirty="0"/>
              </a:p>
              <a:p>
                <a:pPr lvl="0"/>
                <a:endParaRPr lang="en-GB" dirty="0"/>
              </a:p>
              <a:p>
                <a:pPr lvl="0"/>
                <a:endParaRPr lang="en-GB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8B25CDF-C18F-6915-A977-A86EF4EA1C8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896" y="670556"/>
                <a:ext cx="9982193" cy="5966615"/>
              </a:xfrm>
              <a:blipFill>
                <a:blip r:embed="rId3"/>
                <a:stretch>
                  <a:fillRect t="-919" r="-91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4">
            <a:extLst>
              <a:ext uri="{FF2B5EF4-FFF2-40B4-BE49-F238E27FC236}">
                <a16:creationId xmlns:a16="http://schemas.microsoft.com/office/drawing/2014/main" id="{6D24EF00-C3A2-584C-6358-DE97F6B73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429" y="1246811"/>
            <a:ext cx="3485089" cy="13696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6">
            <a:extLst>
              <a:ext uri="{FF2B5EF4-FFF2-40B4-BE49-F238E27FC236}">
                <a16:creationId xmlns:a16="http://schemas.microsoft.com/office/drawing/2014/main" id="{B8989344-2E25-18F0-8901-3765C5119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9244" y="1430304"/>
            <a:ext cx="2687119" cy="118614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8">
            <a:extLst>
              <a:ext uri="{FF2B5EF4-FFF2-40B4-BE49-F238E27FC236}">
                <a16:creationId xmlns:a16="http://schemas.microsoft.com/office/drawing/2014/main" id="{981EC929-BC73-2808-BF4D-981D2E050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265" y="4435836"/>
            <a:ext cx="3219446" cy="103822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65AAD0-C3A9-4E47-2508-9DBA42B993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(2.4)</a:t>
            </a:r>
            <a:endParaRPr lang="en-CH" sz="2800">
              <a:solidFill>
                <a:srgbClr val="4472C4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10331F-2A16-606E-9A1F-DAD52FE7AAD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4896" y="670556"/>
            <a:ext cx="9982193" cy="4940631"/>
          </a:xfrm>
        </p:spPr>
        <p:txBody>
          <a:bodyPr/>
          <a:lstStyle/>
          <a:p>
            <a:pPr marL="457200" lvl="1" indent="0">
              <a:buNone/>
            </a:pPr>
            <a:endParaRPr lang="en-GB" sz="1800"/>
          </a:p>
          <a:p>
            <a:pPr marL="457200" lvl="1" indent="0">
              <a:buNone/>
            </a:pPr>
            <a:endParaRPr lang="en-GB" sz="2200"/>
          </a:p>
          <a:p>
            <a:pPr marL="0" lvl="0" indent="0">
              <a:buNone/>
            </a:pPr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510EEADB-79B9-6594-B204-690FD14E2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908" y="91055"/>
            <a:ext cx="6214189" cy="6675888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5" name="Groupe 9">
            <a:extLst>
              <a:ext uri="{FF2B5EF4-FFF2-40B4-BE49-F238E27FC236}">
                <a16:creationId xmlns:a16="http://schemas.microsoft.com/office/drawing/2014/main" id="{9260F062-18D0-1760-9292-B1670162394F}"/>
              </a:ext>
            </a:extLst>
          </p:cNvPr>
          <p:cNvGrpSpPr/>
          <p:nvPr/>
        </p:nvGrpSpPr>
        <p:grpSpPr>
          <a:xfrm>
            <a:off x="5383502" y="5670331"/>
            <a:ext cx="62992" cy="137160"/>
            <a:chOff x="5383502" y="5670331"/>
            <a:chExt cx="62992" cy="137160"/>
          </a:xfrm>
        </p:grpSpPr>
        <p:pic>
          <p:nvPicPr>
            <p:cNvPr id="6" name="Encre 7">
              <a:extLst>
                <a:ext uri="{FF2B5EF4-FFF2-40B4-BE49-F238E27FC236}">
                  <a16:creationId xmlns:a16="http://schemas.microsoft.com/office/drawing/2014/main" id="{F911FCB4-7C8F-64AF-3A76-E1719CB7E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3502" y="5670331"/>
              <a:ext cx="61200" cy="13716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7" name="Encre 8">
              <a:extLst>
                <a:ext uri="{FF2B5EF4-FFF2-40B4-BE49-F238E27FC236}">
                  <a16:creationId xmlns:a16="http://schemas.microsoft.com/office/drawing/2014/main" id="{22B90C18-D651-36AA-8862-BA0EFE5CA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5059" y="5733690"/>
              <a:ext cx="1435" cy="7196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8" name="Groupe 12">
            <a:extLst>
              <a:ext uri="{FF2B5EF4-FFF2-40B4-BE49-F238E27FC236}">
                <a16:creationId xmlns:a16="http://schemas.microsoft.com/office/drawing/2014/main" id="{702117A8-7723-C3E1-E41C-0F43870AB1FC}"/>
              </a:ext>
            </a:extLst>
          </p:cNvPr>
          <p:cNvGrpSpPr/>
          <p:nvPr/>
        </p:nvGrpSpPr>
        <p:grpSpPr>
          <a:xfrm>
            <a:off x="4723616" y="5689405"/>
            <a:ext cx="60844" cy="141475"/>
            <a:chOff x="4723616" y="5689405"/>
            <a:chExt cx="60844" cy="141475"/>
          </a:xfrm>
        </p:grpSpPr>
        <p:pic>
          <p:nvPicPr>
            <p:cNvPr id="9" name="Encre 10">
              <a:extLst>
                <a:ext uri="{FF2B5EF4-FFF2-40B4-BE49-F238E27FC236}">
                  <a16:creationId xmlns:a16="http://schemas.microsoft.com/office/drawing/2014/main" id="{ABB8D40A-DA4B-EE9C-EA6B-D6E1D1F0C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3616" y="5689405"/>
              <a:ext cx="60844" cy="14147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" name="Encre 11">
              <a:extLst>
                <a:ext uri="{FF2B5EF4-FFF2-40B4-BE49-F238E27FC236}">
                  <a16:creationId xmlns:a16="http://schemas.microsoft.com/office/drawing/2014/main" id="{31AF2F0E-0EC3-F36C-23DC-C995B0200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71860" y="5749893"/>
              <a:ext cx="4315" cy="4315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1" name="Groupe 21">
            <a:extLst>
              <a:ext uri="{FF2B5EF4-FFF2-40B4-BE49-F238E27FC236}">
                <a16:creationId xmlns:a16="http://schemas.microsoft.com/office/drawing/2014/main" id="{8EB4D425-00E6-8A0A-C15B-97004D4FB729}"/>
              </a:ext>
            </a:extLst>
          </p:cNvPr>
          <p:cNvGrpSpPr/>
          <p:nvPr/>
        </p:nvGrpSpPr>
        <p:grpSpPr>
          <a:xfrm>
            <a:off x="7421965" y="6064913"/>
            <a:ext cx="210960" cy="52568"/>
            <a:chOff x="7421965" y="6064913"/>
            <a:chExt cx="210960" cy="52568"/>
          </a:xfrm>
        </p:grpSpPr>
        <p:pic>
          <p:nvPicPr>
            <p:cNvPr id="12" name="Encre 18">
              <a:extLst>
                <a:ext uri="{FF2B5EF4-FFF2-40B4-BE49-F238E27FC236}">
                  <a16:creationId xmlns:a16="http://schemas.microsoft.com/office/drawing/2014/main" id="{73095943-7EF1-8513-5A87-7ED3882E4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21965" y="6079315"/>
              <a:ext cx="160559" cy="2196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3" name="Encre 19">
              <a:extLst>
                <a:ext uri="{FF2B5EF4-FFF2-40B4-BE49-F238E27FC236}">
                  <a16:creationId xmlns:a16="http://schemas.microsoft.com/office/drawing/2014/main" id="{D2CD17B3-9838-701C-3791-CF4B665AE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89007" y="6072118"/>
              <a:ext cx="5038" cy="4536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4" name="Encre 20">
              <a:extLst>
                <a:ext uri="{FF2B5EF4-FFF2-40B4-BE49-F238E27FC236}">
                  <a16:creationId xmlns:a16="http://schemas.microsoft.com/office/drawing/2014/main" id="{7C8C211A-8954-6B74-BAC6-9B4FB8BBD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89007" y="6064913"/>
              <a:ext cx="43918" cy="51480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5" name="Groupe 25">
            <a:extLst>
              <a:ext uri="{FF2B5EF4-FFF2-40B4-BE49-F238E27FC236}">
                <a16:creationId xmlns:a16="http://schemas.microsoft.com/office/drawing/2014/main" id="{ADD31038-058B-6BEE-41BC-E6D0B796ED1C}"/>
              </a:ext>
            </a:extLst>
          </p:cNvPr>
          <p:cNvGrpSpPr/>
          <p:nvPr/>
        </p:nvGrpSpPr>
        <p:grpSpPr>
          <a:xfrm>
            <a:off x="7726890" y="5893911"/>
            <a:ext cx="196193" cy="180008"/>
            <a:chOff x="7726890" y="5893911"/>
            <a:chExt cx="196193" cy="180008"/>
          </a:xfrm>
        </p:grpSpPr>
        <p:pic>
          <p:nvPicPr>
            <p:cNvPr id="16" name="Encre 22">
              <a:extLst>
                <a:ext uri="{FF2B5EF4-FFF2-40B4-BE49-F238E27FC236}">
                  <a16:creationId xmlns:a16="http://schemas.microsoft.com/office/drawing/2014/main" id="{270A4DB5-C9CB-9CF2-C406-03C0966DD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26890" y="5893911"/>
              <a:ext cx="55440" cy="1760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7" name="Encre 23">
              <a:extLst>
                <a:ext uri="{FF2B5EF4-FFF2-40B4-BE49-F238E27FC236}">
                  <a16:creationId xmlns:a16="http://schemas.microsoft.com/office/drawing/2014/main" id="{044754F0-8042-D109-7FC2-741D84462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25170" y="5975274"/>
              <a:ext cx="4681" cy="1115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8" name="Encre 24">
              <a:extLst>
                <a:ext uri="{FF2B5EF4-FFF2-40B4-BE49-F238E27FC236}">
                  <a16:creationId xmlns:a16="http://schemas.microsoft.com/office/drawing/2014/main" id="{D1E83CA9-E247-DC68-C2D9-1F9F56506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57923" y="5902918"/>
              <a:ext cx="65160" cy="171001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15019A-3562-08FE-BA39-6B52F906FA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796" y="209964"/>
            <a:ext cx="9982203" cy="971632"/>
          </a:xfrm>
        </p:spPr>
        <p:txBody>
          <a:bodyPr anchor="t">
            <a:noAutofit/>
          </a:bodyPr>
          <a:lstStyle/>
          <a:p>
            <a:pPr lvl="0"/>
            <a:r>
              <a:rPr lang="en-GB" sz="2400" dirty="0">
                <a:solidFill>
                  <a:srgbClr val="4472C4"/>
                </a:solidFill>
              </a:rPr>
              <a:t>(2.5) Explain the difference between the sufficient statistics in digital watermarking (linear cross correlation) and Hamming distance? What are the implications of these differences?</a:t>
            </a:r>
            <a:endParaRPr lang="en-CH" sz="2400" dirty="0">
              <a:solidFill>
                <a:srgbClr val="4472C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4">
                <a:extLst>
                  <a:ext uri="{FF2B5EF4-FFF2-40B4-BE49-F238E27FC236}">
                    <a16:creationId xmlns:a16="http://schemas.microsoft.com/office/drawing/2014/main" id="{2CB46D1F-B3CE-B45F-677B-9FE26B00D6BB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589400"/>
                <a:ext cx="10515600" cy="4351336"/>
              </a:xfrm>
            </p:spPr>
            <p:txBody>
              <a:bodyPr/>
              <a:lstStyle/>
              <a:p>
                <a:pPr lvl="0"/>
                <a:r>
                  <a:rPr lang="en-GB" sz="2000" dirty="0">
                    <a:solidFill>
                      <a:schemeClr val="tx1"/>
                    </a:solidFill>
                  </a:rPr>
                  <a:t>Linear cross correlation:</a:t>
                </a:r>
              </a:p>
              <a:p>
                <a:pPr lvl="1"/>
                <a:r>
                  <a:rPr lang="en-GB" sz="1600" dirty="0">
                    <a:solidFill>
                      <a:schemeClr val="tx1"/>
                    </a:solidFill>
                  </a:rPr>
                  <a:t>Used to detect the watermark in a media file</a:t>
                </a:r>
              </a:p>
              <a:p>
                <a:pPr lvl="1"/>
                <a:r>
                  <a:rPr lang="en-GB" sz="1600" dirty="0">
                    <a:solidFill>
                      <a:schemeClr val="tx1"/>
                    </a:solidFill>
                  </a:rPr>
                  <a:t>Block diagram:</a:t>
                </a:r>
              </a:p>
              <a:p>
                <a:pPr lvl="1"/>
                <a:endParaRPr lang="en-GB" sz="1600" dirty="0">
                  <a:solidFill>
                    <a:schemeClr val="tx1"/>
                  </a:solidFill>
                </a:endParaRPr>
              </a:p>
              <a:p>
                <a:pPr lvl="1"/>
                <a:endParaRPr lang="en-GB" sz="1600" dirty="0">
                  <a:solidFill>
                    <a:schemeClr val="tx1"/>
                  </a:solidFill>
                </a:endParaRPr>
              </a:p>
              <a:p>
                <a:pPr lvl="1"/>
                <a:endParaRPr lang="en-GB" sz="16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endParaRPr lang="en-GB" sz="16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GB" sz="1600" dirty="0">
                    <a:solidFill>
                      <a:schemeClr val="tx1"/>
                    </a:solidFill>
                  </a:rPr>
                  <a:t>Cross correlation used to answer yes/no</a:t>
                </a:r>
              </a:p>
              <a:p>
                <a:pPr marL="800100" lvl="1" indent="-342900">
                  <a:buFont typeface="Calibri Light"/>
                  <a:buAutoNum type="arabicPeriod"/>
                </a:pPr>
                <a:r>
                  <a:rPr lang="en-GB" sz="1600" dirty="0">
                    <a:solidFill>
                      <a:schemeClr val="tx1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 using </a:t>
                </a:r>
                <a14:m>
                  <m:oMath xmlns:m="http://schemas.openxmlformats.org/officeDocument/2006/math"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GB" sz="1600" dirty="0">
                  <a:solidFill>
                    <a:schemeClr val="tx1"/>
                  </a:solidFill>
                </a:endParaRPr>
              </a:p>
              <a:p>
                <a:pPr marL="800100" lvl="1" indent="-342900">
                  <a:buFont typeface="Calibri Light"/>
                  <a:buAutoNum type="arabicPeriod"/>
                </a:pPr>
                <a:r>
                  <a:rPr lang="en-GB" sz="1600" dirty="0">
                    <a:solidFill>
                      <a:schemeClr val="tx1"/>
                    </a:solidFill>
                  </a:rPr>
                  <a:t>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lit/>
                          </m:rPr>
                          <a:rPr lang="en-CH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p>
                    <m:r>
                      <a:rPr lang="en-CH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𝑑𝑒𝑛𝑜𝑖𝑠𝑒</m:t>
                    </m:r>
                    <m:r>
                      <a:rPr lang="en-CH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H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dirty="0">
                  <a:solidFill>
                    <a:schemeClr val="tx1"/>
                  </a:solidFill>
                </a:endParaRPr>
              </a:p>
              <a:p>
                <a:pPr marL="800100" lvl="1" indent="-342900">
                  <a:buFont typeface="Calibri Light"/>
                  <a:buAutoNum type="arabicPeriod"/>
                </a:pPr>
                <a:r>
                  <a:rPr lang="en-GB" sz="1600" dirty="0">
                    <a:solidFill>
                      <a:schemeClr val="tx1"/>
                    </a:solidFill>
                  </a:rPr>
                  <a:t>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m:rPr>
                            <m:lit/>
                          </m:rPr>
                          <a:rPr lang="en-CH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p>
                    <m:r>
                      <a:rPr lang="en-CH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H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lit/>
                          </m:rPr>
                          <a:rPr lang="en-CH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p>
                  </m:oMath>
                </a14:m>
                <a:endParaRPr lang="en-GB" sz="1600" i="1" dirty="0">
                  <a:solidFill>
                    <a:schemeClr val="tx1"/>
                  </a:solidFill>
                </a:endParaRPr>
              </a:p>
              <a:p>
                <a:pPr marL="800100" lvl="1" indent="-342900">
                  <a:buFont typeface="Calibri Light"/>
                  <a:buAutoNum type="arabicPeriod"/>
                </a:pPr>
                <a:r>
                  <a:rPr lang="en-GB" sz="1600" dirty="0">
                    <a:solidFill>
                      <a:schemeClr val="tx1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CH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H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CH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m:rPr>
                                <m:lit/>
                              </m:rPr>
                              <a:rPr lang="en-CH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^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CH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CH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=0..</m:t>
                        </m:r>
                        <m: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nary>
                  </m:oMath>
                </a14:m>
                <a:endParaRPr lang="en-GB" sz="16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endParaRPr lang="en-GB" sz="1600" dirty="0">
                  <a:solidFill>
                    <a:schemeClr val="tx1"/>
                  </a:solidFill>
                </a:endParaRPr>
              </a:p>
              <a:p>
                <a:pPr lvl="1">
                  <a:buFont typeface="Wingdings" pitchFamily="2"/>
                  <a:buChar char="Ø"/>
                </a:pPr>
                <a:r>
                  <a:rPr lang="en-GB" sz="1600" dirty="0">
                    <a:solidFill>
                      <a:schemeClr val="tx1"/>
                    </a:solidFill>
                  </a:rPr>
                  <a:t>If</a:t>
                </a:r>
                <a14:m>
                  <m:oMath xmlns:m="http://schemas.openxmlformats.org/officeDocument/2006/math"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CH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CH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 accept, </a:t>
                </a:r>
                <a14:m>
                  <m:oMath xmlns:m="http://schemas.openxmlformats.org/officeDocument/2006/math"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 the threshold</a:t>
                </a:r>
              </a:p>
            </p:txBody>
          </p:sp>
        </mc:Choice>
        <mc:Fallback xmlns="">
          <p:sp>
            <p:nvSpPr>
              <p:cNvPr id="3" name="Espace réservé du contenu 4">
                <a:extLst>
                  <a:ext uri="{FF2B5EF4-FFF2-40B4-BE49-F238E27FC236}">
                    <a16:creationId xmlns:a16="http://schemas.microsoft.com/office/drawing/2014/main" id="{2CB46D1F-B3CE-B45F-677B-9FE26B00D6B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589400"/>
                <a:ext cx="10515600" cy="4351336"/>
              </a:xfrm>
              <a:blipFill>
                <a:blip r:embed="rId2"/>
                <a:stretch>
                  <a:fillRect l="-522" t="-154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81396A0B-693D-B5BA-D2FE-F1FF286F6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440" y="2241978"/>
            <a:ext cx="5009119" cy="134426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535AA-372E-62E1-40A8-0C4E9F664A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(2.5)</a:t>
            </a:r>
            <a:endParaRPr lang="en-CH" sz="2800">
              <a:solidFill>
                <a:srgbClr val="4472C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4">
                <a:extLst>
                  <a:ext uri="{FF2B5EF4-FFF2-40B4-BE49-F238E27FC236}">
                    <a16:creationId xmlns:a16="http://schemas.microsoft.com/office/drawing/2014/main" id="{4CC5851A-D713-9814-6E20-838B5D59C38B}"/>
                  </a:ext>
                </a:extLst>
              </p:cNvPr>
              <p:cNvSpPr txBox="1"/>
              <p:nvPr/>
            </p:nvSpPr>
            <p:spPr>
              <a:xfrm>
                <a:off x="838203" y="970379"/>
                <a:ext cx="10515600" cy="552372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normAutofit/>
              </a:bodyPr>
              <a:lstStyle/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Hamming distance:</a:t>
                </a: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Used to decide if two </a:t>
                </a:r>
                <a:r>
                  <a:rPr lang="en-GB" sz="1600" b="0" i="0" u="none" strike="noStrike" kern="1200" cap="none" spc="0" baseline="0" dirty="0" err="1">
                    <a:solidFill>
                      <a:srgbClr val="000000"/>
                    </a:solidFill>
                    <a:uFillTx/>
                    <a:latin typeface="Calibri"/>
                  </a:rPr>
                  <a:t>FingerPrints</a:t>
                </a:r>
                <a:r>
                  <a:rPr lang="en-GB" sz="16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 are from close inputs</a:t>
                </a: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Hamming distance used to answer yes/no</a:t>
                </a:r>
              </a:p>
              <a:p>
                <a:pPr marL="800100" marR="0" lvl="1" indent="-342900" algn="l" defTabSz="914400" rtl="0" fontAlgn="auto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Compute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600" b="0" i="1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 </a:t>
                </a:r>
                <a:r>
                  <a:rPr lang="en-GB" sz="16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is any distortion</a:t>
                </a:r>
              </a:p>
              <a:p>
                <a:pPr marL="800100" marR="0" lvl="1" indent="-342900" algn="l" defTabSz="914400" rtl="0" fontAlgn="auto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H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H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𝐹𝑃</m:t>
                    </m:r>
                    <m:d>
                      <m:d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800100" marR="0" lvl="1" indent="-342900" algn="l" defTabSz="914400" rtl="0" fontAlgn="auto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H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CH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800100" marR="0" lvl="1" indent="-342900" algn="l" defTabSz="914400" rtl="0" fontAlgn="auto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Compute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CH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CH" i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H" i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CH" i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800100" marR="0" lvl="1" indent="-342900" algn="l" defTabSz="914400" rtl="0" fontAlgn="auto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ct val="100000"/>
                  <a:buFont typeface="Wingdings" pitchFamily="2"/>
                  <a:buChar char="Ø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16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 accept,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16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 the threshold</a:t>
                </a: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457200" marR="0" lvl="1" indent="0" algn="l" defTabSz="914400" rtl="0" fontAlgn="auto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3" name="Espace réservé du contenu 4">
                <a:extLst>
                  <a:ext uri="{FF2B5EF4-FFF2-40B4-BE49-F238E27FC236}">
                    <a16:creationId xmlns:a16="http://schemas.microsoft.com/office/drawing/2014/main" id="{4CC5851A-D713-9814-6E20-838B5D59C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3" y="970379"/>
                <a:ext cx="10515600" cy="5523725"/>
              </a:xfrm>
              <a:prstGeom prst="rect">
                <a:avLst/>
              </a:prstGeom>
              <a:blipFill>
                <a:blip r:embed="rId3"/>
                <a:stretch>
                  <a:fillRect l="-522" t="-1104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15">
            <a:extLst>
              <a:ext uri="{FF2B5EF4-FFF2-40B4-BE49-F238E27FC236}">
                <a16:creationId xmlns:a16="http://schemas.microsoft.com/office/drawing/2014/main" id="{B3BB930C-1116-BD4B-B907-EB4406101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435" y="1845524"/>
            <a:ext cx="5735135" cy="158347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2ACED5-32D6-058A-608B-118026FC04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796" y="209964"/>
            <a:ext cx="9982203" cy="971632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(2.1) Explain the main differences between content fingerprinting (robust perceptual hashing) and cryptographic hashing</a:t>
            </a:r>
            <a:endParaRPr lang="en-CH" sz="2800">
              <a:solidFill>
                <a:srgbClr val="4472C4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62A6FB-5DAD-D151-E8B6-982E417F1B1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47806" y="1466606"/>
            <a:ext cx="9982193" cy="3075712"/>
          </a:xfrm>
        </p:spPr>
        <p:txBody>
          <a:bodyPr/>
          <a:lstStyle/>
          <a:p>
            <a:pPr lvl="0"/>
            <a:r>
              <a:rPr lang="en-GB" sz="2000" dirty="0"/>
              <a:t>A cryptographic function has the following properties:</a:t>
            </a:r>
          </a:p>
          <a:p>
            <a:pPr lvl="1"/>
            <a:r>
              <a:rPr lang="en-GB" sz="2000" dirty="0"/>
              <a:t>Noted: h(X) = y</a:t>
            </a:r>
          </a:p>
          <a:p>
            <a:pPr marL="971550" lvl="1" indent="-514350">
              <a:buFont typeface="Calibri Light"/>
              <a:buAutoNum type="arabicPeriod"/>
            </a:pPr>
            <a:r>
              <a:rPr lang="en-GB" sz="1800" dirty="0"/>
              <a:t>Input (X) is a binary string of any length (padding may be required)</a:t>
            </a:r>
          </a:p>
          <a:p>
            <a:pPr marL="971550" lvl="1" indent="-514350">
              <a:buFont typeface="Calibri Light"/>
              <a:buAutoNum type="arabicPeriod"/>
            </a:pPr>
            <a:r>
              <a:rPr lang="en-GB" sz="1800" dirty="0"/>
              <a:t>Output (y) is a binary string of a given length</a:t>
            </a:r>
          </a:p>
          <a:p>
            <a:pPr marL="971550" lvl="1" indent="-514350">
              <a:buFont typeface="Calibri Light"/>
              <a:buAutoNum type="arabicPeriod"/>
            </a:pPr>
            <a:r>
              <a:rPr lang="en-GB" sz="1800" dirty="0"/>
              <a:t>Changing a single bit in X, will change at least 50% of the bits of y</a:t>
            </a:r>
          </a:p>
          <a:p>
            <a:pPr marL="971550" lvl="1" indent="-514350">
              <a:buFont typeface="Calibri Light"/>
              <a:buAutoNum type="arabicPeriod"/>
            </a:pPr>
            <a:r>
              <a:rPr lang="en-GB" sz="1800" dirty="0"/>
              <a:t>From y, it is impossible to find the corresponding X</a:t>
            </a:r>
          </a:p>
          <a:p>
            <a:pPr marL="971550" lvl="1" indent="-514350">
              <a:buFont typeface="Calibri Light"/>
              <a:buAutoNum type="arabicPeriod"/>
            </a:pPr>
            <a:r>
              <a:rPr lang="en-GB" sz="1800" dirty="0"/>
              <a:t>It is computationally impossible to find collisions</a:t>
            </a:r>
          </a:p>
          <a:p>
            <a:pPr marL="971550" lvl="1" indent="-514350">
              <a:buFont typeface="Calibri Light"/>
              <a:buAutoNum type="arabicPeriod"/>
            </a:pPr>
            <a:r>
              <a:rPr lang="en-GB" sz="1800" dirty="0"/>
              <a:t>Some hashing functions may require the use of keys</a:t>
            </a:r>
          </a:p>
        </p:txBody>
      </p:sp>
      <p:sp>
        <p:nvSpPr>
          <p:cNvPr id="4" name="ZoneTexte 12">
            <a:extLst>
              <a:ext uri="{FF2B5EF4-FFF2-40B4-BE49-F238E27FC236}">
                <a16:creationId xmlns:a16="http://schemas.microsoft.com/office/drawing/2014/main" id="{D3B92813-38C1-1039-94BF-FF9EDF17E20F}"/>
              </a:ext>
            </a:extLst>
          </p:cNvPr>
          <p:cNvSpPr txBox="1"/>
          <p:nvPr/>
        </p:nvSpPr>
        <p:spPr>
          <a:xfrm>
            <a:off x="653503" y="5184675"/>
            <a:ext cx="4116546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Usage: Integrity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         (Authentication if key is used) </a:t>
            </a:r>
            <a:endParaRPr lang="en-CH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5" name="Image 26">
            <a:extLst>
              <a:ext uri="{FF2B5EF4-FFF2-40B4-BE49-F238E27FC236}">
                <a16:creationId xmlns:a16="http://schemas.microsoft.com/office/drawing/2014/main" id="{51D8745D-96B2-330A-4E7D-CABB627E2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049" y="4409145"/>
            <a:ext cx="5242694" cy="219738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6A66D-52A8-1ED4-608C-BAC45BD203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(2.5)</a:t>
            </a:r>
            <a:endParaRPr lang="en-CH" sz="2800">
              <a:solidFill>
                <a:srgbClr val="4472C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4">
                <a:extLst>
                  <a:ext uri="{FF2B5EF4-FFF2-40B4-BE49-F238E27FC236}">
                    <a16:creationId xmlns:a16="http://schemas.microsoft.com/office/drawing/2014/main" id="{6713B63E-0749-6B01-4288-9D79E4D897DB}"/>
                  </a:ext>
                </a:extLst>
              </p:cNvPr>
              <p:cNvSpPr txBox="1"/>
              <p:nvPr/>
            </p:nvSpPr>
            <p:spPr>
              <a:xfrm>
                <a:off x="838203" y="970379"/>
                <a:ext cx="10515600" cy="5467737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normAutofit/>
              </a:bodyPr>
              <a:lstStyle/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Cross correlation result follows a gaussian distribution of mean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Hamming distance result follows a binomial distribution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𝑃𝑏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b="0" i="1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1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Wingdings" pitchFamily="2"/>
                  <a:buChar char="Ø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1" u="none" strike="noStrike" kern="120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 </a:t>
                </a:r>
                <a:r>
                  <a:rPr lang="en-GB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 if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 is large enough,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𝑃𝑏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b="0" i="1" u="none" strike="noStrike" kern="120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 </a:t>
                </a:r>
                <a:r>
                  <a:rPr lang="en-GB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is gaussian shaped!</a:t>
                </a:r>
                <a:endParaRPr lang="en-GB" sz="1800" b="0" i="1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Wingdings" pitchFamily="2"/>
                  <a:buChar char="Ø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1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457200" marR="0" lvl="1" indent="0" algn="l" defTabSz="914400" rtl="0" fontAlgn="auto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120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3" name="Espace réservé du contenu 4">
                <a:extLst>
                  <a:ext uri="{FF2B5EF4-FFF2-40B4-BE49-F238E27FC236}">
                    <a16:creationId xmlns:a16="http://schemas.microsoft.com/office/drawing/2014/main" id="{6713B63E-0749-6B01-4288-9D79E4D89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3" y="970379"/>
                <a:ext cx="10515600" cy="5467737"/>
              </a:xfrm>
              <a:prstGeom prst="rect">
                <a:avLst/>
              </a:prstGeom>
              <a:blipFill>
                <a:blip r:embed="rId3"/>
                <a:stretch>
                  <a:fillRect l="-406" t="-1003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0E68D5E5-7695-7433-8ECE-64CB8F868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191" y="1886780"/>
            <a:ext cx="3556315" cy="363493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607CB5-8E63-DEF1-A1D6-DEB860A89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420" y="2960915"/>
            <a:ext cx="2254217" cy="155024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25AB791-2B3A-6D99-2CBC-BF7264FE3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4508" y="4775353"/>
            <a:ext cx="1974039" cy="166276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2C1440-49C6-6CC4-F3FF-9E2D4F1293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796" y="209964"/>
            <a:ext cx="9982203" cy="971632"/>
          </a:xfrm>
        </p:spPr>
        <p:txBody>
          <a:bodyPr anchor="t">
            <a:noAutofit/>
          </a:bodyPr>
          <a:lstStyle/>
          <a:p>
            <a:pPr lvl="0"/>
            <a:r>
              <a:rPr lang="en-GB" sz="2400" dirty="0">
                <a:solidFill>
                  <a:srgbClr val="4472C4"/>
                </a:solidFill>
              </a:rPr>
              <a:t>(2.6) Explain the main requirements to privacy protection. Provide several examples of privacy protection schemes.</a:t>
            </a:r>
            <a:endParaRPr lang="en-CH" sz="2400" dirty="0">
              <a:solidFill>
                <a:srgbClr val="4472C4"/>
              </a:solidFill>
            </a:endParaRPr>
          </a:p>
        </p:txBody>
      </p:sp>
      <p:sp>
        <p:nvSpPr>
          <p:cNvPr id="3" name="Espace réservé du contenu 4">
            <a:extLst>
              <a:ext uri="{FF2B5EF4-FFF2-40B4-BE49-F238E27FC236}">
                <a16:creationId xmlns:a16="http://schemas.microsoft.com/office/drawing/2014/main" id="{068E7EBB-0612-04AB-0236-9C9026D02AC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2030154"/>
            <a:ext cx="10515600" cy="4351336"/>
          </a:xfrm>
        </p:spPr>
        <p:txBody>
          <a:bodyPr>
            <a:normAutofit/>
          </a:bodyPr>
          <a:lstStyle/>
          <a:p>
            <a:r>
              <a:rPr lang="en-GB" sz="2000" dirty="0"/>
              <a:t>Lets assume you are a phone developer </a:t>
            </a:r>
          </a:p>
          <a:p>
            <a:r>
              <a:rPr lang="en-GB" sz="2000" dirty="0"/>
              <a:t>You have a face unlocking functionality</a:t>
            </a:r>
          </a:p>
          <a:p>
            <a:r>
              <a:rPr lang="en-GB" sz="2000" dirty="0"/>
              <a:t>It takes pictures of the users face to authenticate them </a:t>
            </a:r>
          </a:p>
          <a:p>
            <a:endParaRPr lang="en-GB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/>
              <a:t>Should you store the users real face ?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000" dirty="0"/>
          </a:p>
          <a:p>
            <a:r>
              <a:rPr lang="en-GB" sz="2000" dirty="0"/>
              <a:t>You are always at risk of data breaches !</a:t>
            </a:r>
          </a:p>
          <a:p>
            <a:endParaRPr lang="en-GB" sz="2000" dirty="0"/>
          </a:p>
          <a:p>
            <a:endParaRPr lang="en-CH" sz="2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6A66D-52A8-1ED4-608C-BAC45BD203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 dirty="0">
                <a:solidFill>
                  <a:srgbClr val="4472C4"/>
                </a:solidFill>
              </a:rPr>
              <a:t>(2.6)</a:t>
            </a:r>
            <a:endParaRPr lang="en-CH" sz="2800" dirty="0">
              <a:solidFill>
                <a:srgbClr val="4472C4"/>
              </a:solidFill>
            </a:endParaRPr>
          </a:p>
        </p:txBody>
      </p:sp>
      <p:sp>
        <p:nvSpPr>
          <p:cNvPr id="3" name="Espace réservé du contenu 4">
            <a:extLst>
              <a:ext uri="{FF2B5EF4-FFF2-40B4-BE49-F238E27FC236}">
                <a16:creationId xmlns:a16="http://schemas.microsoft.com/office/drawing/2014/main" id="{6713B63E-0749-6B01-4288-9D79E4D897DB}"/>
              </a:ext>
            </a:extLst>
          </p:cNvPr>
          <p:cNvSpPr txBox="1"/>
          <p:nvPr/>
        </p:nvSpPr>
        <p:spPr>
          <a:xfrm>
            <a:off x="838203" y="970379"/>
            <a:ext cx="10515600" cy="5343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 lnSpcReduction="10000"/>
          </a:bodyPr>
          <a:lstStyle/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By having your users images/photos, someone could:</a:t>
            </a:r>
          </a:p>
          <a:p>
            <a:pPr marL="914400" lvl="1" indent="-457200">
              <a:lnSpc>
                <a:spcPct val="9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Calibri"/>
              </a:rPr>
              <a:t>Create silicone masks that are real enough to trick computer vision</a:t>
            </a:r>
          </a:p>
          <a:p>
            <a:pPr marL="914400" lvl="1" indent="-457200">
              <a:lnSpc>
                <a:spcPct val="9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Sell private information t</a:t>
            </a:r>
            <a:r>
              <a:rPr lang="en-GB" dirty="0">
                <a:solidFill>
                  <a:srgbClr val="000000"/>
                </a:solidFill>
                <a:latin typeface="Calibri"/>
              </a:rPr>
              <a:t>o insurances (by analysing face details freckles/irises)</a:t>
            </a:r>
          </a:p>
          <a:p>
            <a:pPr marL="914400" lvl="1" indent="-457200">
              <a:lnSpc>
                <a:spcPct val="9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…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dirty="0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libri"/>
              </a:rPr>
              <a:t>The goal is not needing to store real data, but still offer the possibility of face unlocking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libri"/>
              </a:rPr>
              <a:t>To achieve this, we look at cryptographic hashing functions!</a:t>
            </a:r>
          </a:p>
          <a:p>
            <a:pPr marL="914400" lvl="1" indent="-457200">
              <a:lnSpc>
                <a:spcPct val="9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They can take as input any dat</a:t>
            </a:r>
            <a:r>
              <a:rPr lang="en-GB" dirty="0">
                <a:solidFill>
                  <a:srgbClr val="000000"/>
                </a:solidFill>
                <a:latin typeface="Calibri"/>
              </a:rPr>
              <a:t>a length</a:t>
            </a:r>
          </a:p>
          <a:p>
            <a:pPr marL="914400" lvl="1" indent="-457200">
              <a:lnSpc>
                <a:spcPct val="9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Output is small</a:t>
            </a:r>
            <a:r>
              <a:rPr lang="en-GB" dirty="0">
                <a:solidFill>
                  <a:srgbClr val="000000"/>
                </a:solidFill>
                <a:latin typeface="Calibri"/>
              </a:rPr>
              <a:t>er than input (easier to store)</a:t>
            </a:r>
          </a:p>
          <a:p>
            <a:pPr marL="914400" lvl="1" indent="-457200">
              <a:lnSpc>
                <a:spcPct val="9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From th</a:t>
            </a:r>
            <a:r>
              <a:rPr lang="en-GB" dirty="0">
                <a:solidFill>
                  <a:srgbClr val="000000"/>
                </a:solidFill>
                <a:latin typeface="Calibri"/>
              </a:rPr>
              <a:t>e </a:t>
            </a:r>
            <a:r>
              <a:rPr lang="en-GB" b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output you cant compute input (safe in event of data breaches)</a:t>
            </a:r>
          </a:p>
          <a:p>
            <a:pPr marL="914400" lvl="1" indent="-457200">
              <a:lnSpc>
                <a:spcPct val="9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b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lvl="1">
              <a:lnSpc>
                <a:spcPct val="90000"/>
              </a:lnSpc>
              <a:spcBef>
                <a:spcPts val="1000"/>
              </a:spcBef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b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457200" marR="0" lvl="1" indent="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0852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6A66D-52A8-1ED4-608C-BAC45BD203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 dirty="0">
                <a:solidFill>
                  <a:srgbClr val="4472C4"/>
                </a:solidFill>
              </a:rPr>
              <a:t>(2.6)</a:t>
            </a:r>
            <a:endParaRPr lang="en-CH" sz="2800" dirty="0">
              <a:solidFill>
                <a:srgbClr val="4472C4"/>
              </a:solidFill>
            </a:endParaRPr>
          </a:p>
        </p:txBody>
      </p:sp>
      <p:sp>
        <p:nvSpPr>
          <p:cNvPr id="3" name="Espace réservé du contenu 4">
            <a:extLst>
              <a:ext uri="{FF2B5EF4-FFF2-40B4-BE49-F238E27FC236}">
                <a16:creationId xmlns:a16="http://schemas.microsoft.com/office/drawing/2014/main" id="{6713B63E-0749-6B01-4288-9D79E4D897DB}"/>
              </a:ext>
            </a:extLst>
          </p:cNvPr>
          <p:cNvSpPr txBox="1"/>
          <p:nvPr/>
        </p:nvSpPr>
        <p:spPr>
          <a:xfrm>
            <a:off x="838203" y="970379"/>
            <a:ext cx="10515600" cy="5343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only problem is that if you move your face in the slightest, the output hash will be completely different!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rgbClr val="000000"/>
              </a:solidFill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So you wont be able to compare two ashes to decide whether or not it is the same person in two different pictures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rgbClr val="000000"/>
              </a:solidFill>
              <a:latin typeface="Calibri"/>
            </a:endParaRP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libri"/>
              </a:rPr>
              <a:t>Solution -&gt; use fingerprinting hashes: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All the same</a:t>
            </a:r>
            <a:r>
              <a:rPr lang="en-GB" dirty="0">
                <a:solidFill>
                  <a:srgbClr val="000000"/>
                </a:solidFill>
                <a:latin typeface="Calibri"/>
              </a:rPr>
              <a:t> properties as cryptographic hashing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Calibri"/>
              </a:rPr>
              <a:t>But 2 slightly different images, will have the same or almost the same fingerprint hash</a:t>
            </a:r>
            <a:endParaRPr lang="en-GB" b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914400" lvl="1" indent="-457200">
              <a:lnSpc>
                <a:spcPct val="9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b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Calibri"/>
              </a:rPr>
              <a:t>With this method, you get the best of both worlds, security while keeping costumers happy</a:t>
            </a:r>
            <a:endParaRPr lang="en-GB" b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457200" marR="0" lvl="1" indent="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</p:txBody>
      </p:sp>
      <p:pic>
        <p:nvPicPr>
          <p:cNvPr id="4" name="Image 15">
            <a:extLst>
              <a:ext uri="{FF2B5EF4-FFF2-40B4-BE49-F238E27FC236}">
                <a16:creationId xmlns:a16="http://schemas.microsoft.com/office/drawing/2014/main" id="{37DC660F-9146-D4B5-16A6-C05CD1A5A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587" y="5075220"/>
            <a:ext cx="5884826" cy="16248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390276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C22897-F6C3-821D-527E-455B99E9C8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(2.1)</a:t>
            </a:r>
            <a:endParaRPr lang="en-CH" sz="2800">
              <a:solidFill>
                <a:srgbClr val="4472C4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AD40A2-2348-FF33-FE55-75142E3A983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29052" y="306863"/>
            <a:ext cx="9534695" cy="3075712"/>
          </a:xfrm>
        </p:spPr>
        <p:txBody>
          <a:bodyPr/>
          <a:lstStyle/>
          <a:p>
            <a:pPr lvl="0"/>
            <a:r>
              <a:rPr lang="en-GB" sz="2000" dirty="0"/>
              <a:t>A content fingerprinting function has the following properties:</a:t>
            </a:r>
          </a:p>
          <a:p>
            <a:pPr lvl="1"/>
            <a:r>
              <a:rPr lang="en-GB" sz="2000" dirty="0"/>
              <a:t>Noted: h(X) = </a:t>
            </a:r>
            <a:r>
              <a:rPr lang="en-GB" sz="2000" dirty="0" err="1"/>
              <a:t>bx</a:t>
            </a:r>
            <a:endParaRPr lang="en-GB" sz="2000" dirty="0"/>
          </a:p>
          <a:p>
            <a:pPr marL="971550" lvl="1" indent="-514350">
              <a:buFont typeface="Calibri Light"/>
              <a:buAutoNum type="arabicPeriod"/>
            </a:pPr>
            <a:r>
              <a:rPr lang="en-GB" sz="1800" dirty="0"/>
              <a:t>Input (X) is a binary string of any length (N)</a:t>
            </a:r>
          </a:p>
          <a:p>
            <a:pPr marL="971550" lvl="1" indent="-514350">
              <a:buFont typeface="Calibri Light"/>
              <a:buAutoNum type="arabicPeriod"/>
            </a:pPr>
            <a:r>
              <a:rPr lang="en-GB" sz="1800" dirty="0"/>
              <a:t>Output (</a:t>
            </a:r>
            <a:r>
              <a:rPr lang="en-GB" sz="1800" dirty="0" err="1"/>
              <a:t>bx</a:t>
            </a:r>
            <a:r>
              <a:rPr lang="en-GB" sz="1800" dirty="0"/>
              <a:t>) is a binary string of a given length (L) </a:t>
            </a:r>
            <a:r>
              <a:rPr lang="en-GB" sz="1800" dirty="0">
                <a:highlight>
                  <a:srgbClr val="FFFF00"/>
                </a:highlight>
              </a:rPr>
              <a:t>=&gt; Short</a:t>
            </a:r>
          </a:p>
          <a:p>
            <a:pPr marL="971550" lvl="1" indent="-514350">
              <a:buFont typeface="Calibri Light"/>
              <a:buAutoNum type="arabicPeriod"/>
            </a:pPr>
            <a:r>
              <a:rPr lang="en-GB" sz="1800" dirty="0"/>
              <a:t>Changing a single bit in X, will have small repercussions on y </a:t>
            </a:r>
            <a:r>
              <a:rPr lang="en-GB" sz="1800" dirty="0">
                <a:highlight>
                  <a:srgbClr val="FFFF00"/>
                </a:highlight>
              </a:rPr>
              <a:t>=&gt; Invariant </a:t>
            </a:r>
          </a:p>
          <a:p>
            <a:pPr marL="971550" lvl="1" indent="-514350">
              <a:buFont typeface="Calibri Light"/>
              <a:buAutoNum type="arabicPeriod"/>
            </a:pPr>
            <a:r>
              <a:rPr lang="en-GB" sz="1800" dirty="0"/>
              <a:t>From y, it is impossible to find the corresponding X </a:t>
            </a:r>
            <a:r>
              <a:rPr lang="en-GB" sz="1800" dirty="0">
                <a:highlight>
                  <a:srgbClr val="FFFF00"/>
                </a:highlight>
              </a:rPr>
              <a:t>=&gt; Secure</a:t>
            </a:r>
          </a:p>
          <a:p>
            <a:pPr marL="971550" lvl="1" indent="-514350">
              <a:buFont typeface="Calibri Light"/>
              <a:buAutoNum type="arabicPeriod"/>
            </a:pPr>
            <a:r>
              <a:rPr lang="en-GB" sz="1800" dirty="0"/>
              <a:t>Easy to find collisions</a:t>
            </a:r>
          </a:p>
          <a:p>
            <a:pPr marL="971550" lvl="1" indent="-514350">
              <a:buFont typeface="Calibri Light"/>
              <a:buAutoNum type="arabicPeriod"/>
            </a:pPr>
            <a:r>
              <a:rPr lang="en-GB" sz="1800" dirty="0"/>
              <a:t>Some hashing functions may require the use of keys</a:t>
            </a:r>
          </a:p>
        </p:txBody>
      </p:sp>
      <p:sp>
        <p:nvSpPr>
          <p:cNvPr id="4" name="ZoneTexte 11">
            <a:extLst>
              <a:ext uri="{FF2B5EF4-FFF2-40B4-BE49-F238E27FC236}">
                <a16:creationId xmlns:a16="http://schemas.microsoft.com/office/drawing/2014/main" id="{B3917440-318D-A5F0-04A9-7FE7B3C9E9C4}"/>
              </a:ext>
            </a:extLst>
          </p:cNvPr>
          <p:cNvSpPr txBox="1"/>
          <p:nvPr/>
        </p:nvSpPr>
        <p:spPr>
          <a:xfrm>
            <a:off x="817491" y="3555178"/>
            <a:ext cx="414040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Usage: Authentication and Identification</a:t>
            </a:r>
            <a:endParaRPr lang="en-CH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5" name="Image 15">
            <a:extLst>
              <a:ext uri="{FF2B5EF4-FFF2-40B4-BE49-F238E27FC236}">
                <a16:creationId xmlns:a16="http://schemas.microsoft.com/office/drawing/2014/main" id="{8AAABDD2-F3D8-0BA6-CD39-D83E21104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75" y="4097124"/>
            <a:ext cx="8173455" cy="225669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9F6A21-0530-2389-9D54-0D0381419D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(2.1)</a:t>
            </a:r>
            <a:endParaRPr lang="en-CH" sz="2800">
              <a:solidFill>
                <a:srgbClr val="4472C4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18A8DA-37B2-B3B0-7FE0-565010778C4F}"/>
              </a:ext>
            </a:extLst>
          </p:cNvPr>
          <p:cNvSpPr txBox="1"/>
          <p:nvPr/>
        </p:nvSpPr>
        <p:spPr>
          <a:xfrm>
            <a:off x="1329052" y="872840"/>
            <a:ext cx="9534695" cy="524889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Levels of security</a:t>
            </a:r>
          </a:p>
          <a:p>
            <a:pPr marL="457200" marR="0" lvl="1" indent="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 &gt;&gt; L, since the hash is much smaller than the input data, it is impossible to recover X from bx. This also results in easy comparison between hashes. </a:t>
            </a:r>
          </a:p>
          <a:p>
            <a:pPr marL="457200" marR="0" lvl="1" indent="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Entropy of input: H(X) = N*H(Xi) = N*log2(256) = N*8</a:t>
            </a:r>
          </a:p>
          <a:p>
            <a:pPr marL="457200" marR="0" lvl="1" indent="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Entropy of output: H(</a:t>
            </a:r>
            <a:r>
              <a:rPr lang="en-GB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bx</a:t>
            </a: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) = L*H(</a:t>
            </a:r>
            <a:r>
              <a:rPr lang="en-GB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bxi</a:t>
            </a: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) = L*log2(2) = L*1 = L</a:t>
            </a:r>
          </a:p>
          <a:p>
            <a:pPr marL="457200" marR="0" lvl="1" indent="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914400" marR="0" lvl="1" indent="-4572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457200" marR="0" lvl="1" indent="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914400" marR="0" lvl="1" indent="-4572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4" name="Image 12">
            <a:extLst>
              <a:ext uri="{FF2B5EF4-FFF2-40B4-BE49-F238E27FC236}">
                <a16:creationId xmlns:a16="http://schemas.microsoft.com/office/drawing/2014/main" id="{7DABAA15-3A51-2380-6096-5B4BE60BE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443" y="558140"/>
            <a:ext cx="7063118" cy="274944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858B26-DB2B-34EC-E8BF-E29AAC1C3C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796" y="209964"/>
            <a:ext cx="9982203" cy="971632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(2.2) Explain the main usage of content fingerprinting in various applications. What are the main advantages?</a:t>
            </a:r>
            <a:endParaRPr lang="en-CH" sz="2800">
              <a:solidFill>
                <a:srgbClr val="4472C4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FD4B92-C459-DA0C-5E3D-B41EEBF6B5C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47806" y="1466606"/>
            <a:ext cx="9982193" cy="529977"/>
          </a:xfrm>
        </p:spPr>
        <p:txBody>
          <a:bodyPr/>
          <a:lstStyle/>
          <a:p>
            <a:pPr lvl="0"/>
            <a:r>
              <a:rPr lang="en-GB" sz="2000"/>
              <a:t>Main Usages: authentication and identification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85E1193-E59A-3D88-A576-1AA9DDE2B560}"/>
              </a:ext>
            </a:extLst>
          </p:cNvPr>
          <p:cNvSpPr txBox="1"/>
          <p:nvPr/>
        </p:nvSpPr>
        <p:spPr>
          <a:xfrm>
            <a:off x="894182" y="2430703"/>
            <a:ext cx="5631030" cy="1996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Authentication:</a:t>
            </a:r>
          </a:p>
          <a:p>
            <a:pPr marL="457200" marR="0" lvl="1" indent="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Example: a phone that is able to unlock via face recognition, must take a snap picture of a user (that wants to unlock the phone). The phone must decide “is it a verified user, or not?”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=&gt; yes or no question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867707-1154-AE5C-9278-D3E91A3C7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478" y="3999375"/>
            <a:ext cx="4996821" cy="251488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C38B5B-0E0B-45F2-D45B-A488F7EEC8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(2.2)</a:t>
            </a:r>
            <a:endParaRPr lang="en-CH" sz="2800">
              <a:solidFill>
                <a:srgbClr val="4472C4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E10435-457F-5B74-E04A-52B9526630B7}"/>
              </a:ext>
            </a:extLst>
          </p:cNvPr>
          <p:cNvSpPr txBox="1"/>
          <p:nvPr/>
        </p:nvSpPr>
        <p:spPr>
          <a:xfrm>
            <a:off x="668462" y="982285"/>
            <a:ext cx="5644243" cy="19965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Identification:</a:t>
            </a:r>
          </a:p>
          <a:p>
            <a:pPr marL="457200" marR="0" lvl="1" indent="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Example: a phone keeps albums of images of each different person in its images. When taking a new picture, it needs to identify into which album the image must go.</a:t>
            </a:r>
          </a:p>
          <a:p>
            <a:pPr marL="457200" marR="0" lvl="1" indent="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=&gt; Must decide which album, or none at all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A0B9D9-C7C1-B6B0-B67F-E52158A35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57" y="3097054"/>
            <a:ext cx="5210836" cy="322082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0D9272-8E71-2B63-917A-6E41A7D50B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(2.2)</a:t>
            </a:r>
            <a:endParaRPr lang="en-CH" sz="2800">
              <a:solidFill>
                <a:srgbClr val="4472C4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9A189F-9F0B-F397-F804-5A92F756C20C}"/>
              </a:ext>
            </a:extLst>
          </p:cNvPr>
          <p:cNvSpPr txBox="1"/>
          <p:nvPr/>
        </p:nvSpPr>
        <p:spPr>
          <a:xfrm>
            <a:off x="1104896" y="937470"/>
            <a:ext cx="9982193" cy="413216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Problems with doing these operations with the image itself: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Lets imagine we want to do both these operations with the image itself X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Let our image be of size N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In the authentication use case we need only to compare 2 images, each of size N =&gt; O(2*N) and O(N) (time/memory)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In the identification use case we need to compare to J albums (let’s assume each album has 1 image), every image of size N =&gt; O(J*N) and O(N*J) (time/memory)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Euclidean distance is a not a good measure of “likeness” in an image (not robust to geometrical operations)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AD85F8-261E-B99B-341C-95DB7AF4D5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(2.2)</a:t>
            </a:r>
            <a:endParaRPr lang="en-CH" sz="2800">
              <a:solidFill>
                <a:srgbClr val="4472C4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329C52-25A1-7A68-ABDB-FA5BCBFD901C}"/>
              </a:ext>
            </a:extLst>
          </p:cNvPr>
          <p:cNvSpPr txBox="1"/>
          <p:nvPr/>
        </p:nvSpPr>
        <p:spPr>
          <a:xfrm>
            <a:off x="1752987" y="1453767"/>
            <a:ext cx="8686022" cy="34292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If we instead compare the binary representation of each image </a:t>
            </a:r>
            <a:r>
              <a:rPr lang="en-GB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bx</a:t>
            </a: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, we get a certain number of advantages: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Speed and memory, as we can replace N by L (N &gt;&gt; L)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Vectors are binary, one can compute hamming distance instead of Euclidean distance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Secure in the event of data breaches (can’t recreate X from </a:t>
            </a:r>
            <a:r>
              <a:rPr lang="en-GB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bx</a:t>
            </a: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)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Robust to geometrical operations, compression </a:t>
            </a:r>
          </a:p>
          <a:p>
            <a:pPr marL="457200" marR="0" lvl="1" indent="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Follows known distribution (question 2.4)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199BC1-FA13-2CF0-DB7F-6F1AD1FBDB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796" y="209964"/>
            <a:ext cx="9982203" cy="971632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(2.3) Explain the construction of content fingerprinting function based on random projections and binarization</a:t>
            </a:r>
            <a:endParaRPr lang="en-CH" sz="2800">
              <a:solidFill>
                <a:srgbClr val="4472C4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60596C-EA6F-401E-3C47-DE066A0EF99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47806" y="1466606"/>
            <a:ext cx="9982193" cy="4707696"/>
          </a:xfrm>
        </p:spPr>
        <p:txBody>
          <a:bodyPr/>
          <a:lstStyle/>
          <a:p>
            <a:pPr lvl="0"/>
            <a:r>
              <a:rPr lang="en-GB" sz="2000"/>
              <a:t>Recall:</a:t>
            </a:r>
          </a:p>
          <a:p>
            <a:pPr lvl="1"/>
            <a:r>
              <a:rPr lang="en-GB" sz="2000"/>
              <a:t>Noted: h(X) = bx</a:t>
            </a:r>
          </a:p>
          <a:p>
            <a:pPr marL="1428750" lvl="2" indent="-514350">
              <a:buFont typeface="Calibri Light"/>
              <a:buAutoNum type="arabicPeriod"/>
            </a:pPr>
            <a:r>
              <a:rPr lang="en-GB" sz="1600"/>
              <a:t>Input (X) is a binary string of any length (N)</a:t>
            </a:r>
          </a:p>
          <a:p>
            <a:pPr marL="1428750" lvl="2" indent="-514350">
              <a:buFont typeface="Calibri Light"/>
              <a:buAutoNum type="arabicPeriod"/>
            </a:pPr>
            <a:r>
              <a:rPr lang="en-GB" sz="1600"/>
              <a:t>Output (bx) is a binary string of a given length (L)</a:t>
            </a:r>
          </a:p>
          <a:p>
            <a:pPr marL="914400" lvl="2" indent="0">
              <a:buNone/>
            </a:pPr>
            <a:endParaRPr lang="en-GB" sz="1600"/>
          </a:p>
          <a:p>
            <a:pPr marL="914400" lvl="1" indent="-457200">
              <a:buFont typeface="Calibri Light"/>
              <a:buAutoNum type="arabicPeriod"/>
            </a:pPr>
            <a:endParaRPr lang="en-GB" sz="2000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E6DD4CE5-3658-27FF-3EAF-2B0F23AB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633" y="3429000"/>
            <a:ext cx="3778730" cy="158684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</TotalTime>
  <Words>1593</Words>
  <Application>Microsoft Office PowerPoint</Application>
  <PresentationFormat>Grand écran</PresentationFormat>
  <Paragraphs>272</Paragraphs>
  <Slides>23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Wingdings</vt:lpstr>
      <vt:lpstr>Thème Office</vt:lpstr>
      <vt:lpstr>Multimedia security and privacy</vt:lpstr>
      <vt:lpstr>(2.1) Explain the main differences between content fingerprinting (robust perceptual hashing) and cryptographic hashing</vt:lpstr>
      <vt:lpstr>(2.1)</vt:lpstr>
      <vt:lpstr>(2.1)</vt:lpstr>
      <vt:lpstr>(2.2) Explain the main usage of content fingerprinting in various applications. What are the main advantages?</vt:lpstr>
      <vt:lpstr>(2.2)</vt:lpstr>
      <vt:lpstr>(2.2)</vt:lpstr>
      <vt:lpstr>(2.2)</vt:lpstr>
      <vt:lpstr>(2.3) Explain the construction of content fingerprinting function based on random projections and binarization</vt:lpstr>
      <vt:lpstr>(2.3)</vt:lpstr>
      <vt:lpstr>(2.3)</vt:lpstr>
      <vt:lpstr>(2.3)</vt:lpstr>
      <vt:lpstr>(2.3)</vt:lpstr>
      <vt:lpstr>(2.4) Explain the statistics of coefficients under random projections used in content fingerprinting. Properties.</vt:lpstr>
      <vt:lpstr>(2.4)</vt:lpstr>
      <vt:lpstr>(2.4)</vt:lpstr>
      <vt:lpstr>(2.4)</vt:lpstr>
      <vt:lpstr>(2.5) Explain the difference between the sufficient statistics in digital watermarking (linear cross correlation) and Hamming distance? What are the implications of these differences?</vt:lpstr>
      <vt:lpstr>(2.5)</vt:lpstr>
      <vt:lpstr>(2.5)</vt:lpstr>
      <vt:lpstr>(2.6) Explain the main requirements to privacy protection. Provide several examples of privacy protection schemes.</vt:lpstr>
      <vt:lpstr>(2.6)</vt:lpstr>
      <vt:lpstr>(2.6)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Multimedia security and privacy</dc:title>
  <dc:creator>Joao Filipe Costa Da Quinta</dc:creator>
  <cp:lastModifiedBy>Joao Filipe Costa Da Quinta</cp:lastModifiedBy>
  <cp:revision>13</cp:revision>
  <dcterms:created xsi:type="dcterms:W3CDTF">2022-06-19T09:55:41Z</dcterms:created>
  <dcterms:modified xsi:type="dcterms:W3CDTF">2022-06-23T09:24:59Z</dcterms:modified>
</cp:coreProperties>
</file>